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</p:sldIdLst>
  <p:sldSz cy="5143500" cx="9144000"/>
  <p:notesSz cx="6858000" cy="9144000"/>
  <p:embeddedFontLst>
    <p:embeddedFont>
      <p:font typeface="Arimo"/>
      <p:regular r:id="rId146"/>
      <p:bold r:id="rId147"/>
      <p:italic r:id="rId148"/>
      <p:boldItalic r:id="rId149"/>
    </p:embeddedFont>
    <p:embeddedFont>
      <p:font typeface="EB Garamond"/>
      <p:regular r:id="rId150"/>
      <p:bold r:id="rId151"/>
      <p:italic r:id="rId152"/>
      <p:boldItalic r:id="rId1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54" roundtripDataSignature="AMtx7mgLRWm1hDiZM6RJEY54v1uQs9BQ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51DBCE-691E-4ADD-AAAF-7C89E557DAC2}">
  <a:tblStyle styleId="{0E51DBCE-691E-4ADD-AAAF-7C89E557DAC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EBGaramond-regular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Arimo-boldItalic.fntdata"/><Relationship Id="rId4" Type="http://schemas.openxmlformats.org/officeDocument/2006/relationships/tableStyles" Target="tableStyles.xml"/><Relationship Id="rId148" Type="http://schemas.openxmlformats.org/officeDocument/2006/relationships/font" Target="fonts/Arimo-italic.fntdata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font" Target="fonts/Arimo-bold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Arimo-regular.fntdata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154" Type="http://customschemas.google.com/relationships/presentationmetadata" Target="metadata"/><Relationship Id="rId58" Type="http://schemas.openxmlformats.org/officeDocument/2006/relationships/slide" Target="slides/slide52.xml"/><Relationship Id="rId153" Type="http://schemas.openxmlformats.org/officeDocument/2006/relationships/font" Target="fonts/EBGaramond-boldItalic.fntdata"/><Relationship Id="rId152" Type="http://schemas.openxmlformats.org/officeDocument/2006/relationships/font" Target="fonts/EBGaramond-italic.fntdata"/><Relationship Id="rId151" Type="http://schemas.openxmlformats.org/officeDocument/2006/relationships/font" Target="fonts/EBGaramon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3" name="Google Shape;743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8" name="Google Shape;758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7" name="Google Shape;767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3" name="Google Shape;773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6" name="Google Shape;786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2" name="Google Shape;792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5" name="Google Shape;805;p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6" name="Google Shape;906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5" name="Google Shape;935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4" name="Google Shape;944;p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4" name="Google Shape;984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1" name="Google Shape;991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7" name="Google Shape;1027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5" name="Google Shape;435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" name="Google Shape;477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" name="Google Shape;50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4" name="Google Shape;534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5" name="Google Shape;615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p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7e8e3d321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37e8e3d321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5" name="Google Shape;635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0" name="Google Shape;660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6" name="Google Shape;676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8" name="Google Shape;688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0" name="Google Shape;710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6" name="Google Shape;716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9" name="Google Shape;729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7" name="Google Shape;737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8.png"/><Relationship Id="rId4" Type="http://schemas.openxmlformats.org/officeDocument/2006/relationships/slide" Target="/ppt/slides/slide59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0.png"/><Relationship Id="rId4" Type="http://schemas.openxmlformats.org/officeDocument/2006/relationships/image" Target="../media/image76.png"/><Relationship Id="rId5" Type="http://schemas.openxmlformats.org/officeDocument/2006/relationships/image" Target="../media/image6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63.png"/><Relationship Id="rId4" Type="http://schemas.openxmlformats.org/officeDocument/2006/relationships/image" Target="../media/image77.png"/><Relationship Id="rId5" Type="http://schemas.openxmlformats.org/officeDocument/2006/relationships/image" Target="../media/image8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5" Type="http://schemas.openxmlformats.org/officeDocument/2006/relationships/image" Target="../media/image6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6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8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7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90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slide" Target="/ppt/slides/slide11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code.google.com/p/v8/" TargetMode="External"/><Relationship Id="rId4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w3schools.com/nodejs/nodejs_uploadfiles.asp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socket.io/" TargetMode="External"/><Relationship Id="rId4" Type="http://schemas.openxmlformats.org/officeDocument/2006/relationships/hyperlink" Target="https://socket.io/get-started/chat" TargetMode="External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tailwindui.com/" TargetMode="External"/><Relationship Id="rId4" Type="http://schemas.openxmlformats.org/officeDocument/2006/relationships/hyperlink" Target="https://tailwindui.com/" TargetMode="External"/><Relationship Id="rId5" Type="http://schemas.openxmlformats.org/officeDocument/2006/relationships/hyperlink" Target="https://blog.naver.com/qhanfckwsmsd/222788754640" TargetMode="External"/><Relationship Id="rId6" Type="http://schemas.openxmlformats.org/officeDocument/2006/relationships/hyperlink" Target="https://onlydev.tistory.com/127" TargetMode="External"/><Relationship Id="rId7" Type="http://schemas.openxmlformats.org/officeDocument/2006/relationships/image" Target="../media/image4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02 웹 프로그래밍 기본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1559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Javascript, jQuery, Ajax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김범준 강사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이벤트</a:t>
            </a:r>
            <a:endParaRPr/>
          </a:p>
        </p:txBody>
      </p:sp>
      <p:sp>
        <p:nvSpPr>
          <p:cNvPr id="108" name="Google Shape;108;p10"/>
          <p:cNvSpPr txBox="1"/>
          <p:nvPr>
            <p:ph idx="1" type="body"/>
          </p:nvPr>
        </p:nvSpPr>
        <p:spPr>
          <a:xfrm>
            <a:off x="311700" y="1152475"/>
            <a:ext cx="8520600" cy="38730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inline 방식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태그에 이벤트 속성을 이용해서 함수 실행문을 일일이 직접 작성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internal 방식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&lt;script&gt; 태그 안에서 document.getElementById() 등의 메소드를 이용해서 DOM 선택.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 select를 이용해서 엘리먼트를 제어 한다.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external 방식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외부의 javascript 파일에 선언된 스크립트를 실행 파일에 불러와서 실행 한다.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관련 예제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console.log() 확인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배경색 변경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내용 변경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CDN이란?</a:t>
            </a:r>
            <a:endParaRPr/>
          </a:p>
        </p:txBody>
      </p:sp>
      <p:sp>
        <p:nvSpPr>
          <p:cNvPr id="746" name="Google Shape;746;p84"/>
          <p:cNvSpPr txBox="1"/>
          <p:nvPr>
            <p:ph idx="1" type="body"/>
          </p:nvPr>
        </p:nvSpPr>
        <p:spPr>
          <a:xfrm>
            <a:off x="311700" y="1152474"/>
            <a:ext cx="8520600" cy="354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CDN은 Content Delevery Network 의 약자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사용자에게 간편하게 콘텐츠 제공하는 방식 의미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구글, 마이크로소프트, jQuery측에서 사용자가 jQuery를 사용하기 편하게 콘텐츠 제공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jQuery 파일명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◯◯.js 파일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Uncompressed 버전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◯◯.min.js 파일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◯◯.min.js 파일은 Minified 버전 (용량이 다섯 배 이상 차이)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Minified 버전은 파일의 용량을 최소화하려고 압축한 파일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오프라인에서 jQuery 사용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반드시 다운받아 사용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CDN</a:t>
            </a:r>
            <a:endParaRPr/>
          </a:p>
        </p:txBody>
      </p:sp>
      <p:sp>
        <p:nvSpPr>
          <p:cNvPr id="752" name="Google Shape;752;p85"/>
          <p:cNvSpPr txBox="1"/>
          <p:nvPr>
            <p:ph idx="1" type="body"/>
          </p:nvPr>
        </p:nvSpPr>
        <p:spPr>
          <a:xfrm>
            <a:off x="311700" y="1152475"/>
            <a:ext cx="3847606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jQuery 라이브러리 다운로드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https://jquery.com/download/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jQuery CDN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https://releases.jquery.com/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간단한 CDN URL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https://code.jquery.com/jquery.js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753" name="Google Shape;753;p85"/>
          <p:cNvPicPr preferRelativeResize="0"/>
          <p:nvPr/>
        </p:nvPicPr>
        <p:blipFill rotWithShape="1">
          <a:blip r:embed="rId3">
            <a:alphaModFix/>
          </a:blip>
          <a:srcRect b="0" l="0" r="0" t="1849"/>
          <a:stretch/>
        </p:blipFill>
        <p:spPr>
          <a:xfrm>
            <a:off x="4782393" y="412694"/>
            <a:ext cx="3592864" cy="326182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754" name="Google Shape;754;p85"/>
          <p:cNvSpPr/>
          <p:nvPr/>
        </p:nvSpPr>
        <p:spPr>
          <a:xfrm>
            <a:off x="922493" y="4013732"/>
            <a:ext cx="7719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r>
              <a:rPr b="0" i="0" lang="en-US" sz="2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b="0" i="0" lang="en-US" sz="2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="</a:t>
            </a:r>
            <a:r>
              <a:rPr b="0" i="0" lang="en-US" sz="2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https://code.jquery.com/jquery.js</a:t>
            </a:r>
            <a:r>
              <a:rPr b="0" i="0" lang="en-US" sz="2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"&gt;&lt;/</a:t>
            </a: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r>
              <a:rPr b="0" i="0" lang="en-US" sz="2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2400" u="none" cap="none" strike="noStrik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85"/>
          <p:cNvSpPr/>
          <p:nvPr/>
        </p:nvSpPr>
        <p:spPr>
          <a:xfrm>
            <a:off x="295359" y="4783991"/>
            <a:ext cx="73354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https://www.w3schools.com/jquery/jquery_get_started.asp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$ 함수의 이해</a:t>
            </a:r>
            <a:endParaRPr/>
          </a:p>
        </p:txBody>
      </p:sp>
      <p:sp>
        <p:nvSpPr>
          <p:cNvPr id="761" name="Google Shape;761;p86"/>
          <p:cNvSpPr txBox="1"/>
          <p:nvPr>
            <p:ph idx="1" type="body"/>
          </p:nvPr>
        </p:nvSpPr>
        <p:spPr>
          <a:xfrm>
            <a:off x="311700" y="1152475"/>
            <a:ext cx="8520600" cy="11537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$는 식별자이다.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자바스크립트는 $ 또는 _를 식별자로 사용 가능 함.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var $ = jQuery;</a:t>
            </a:r>
            <a:endParaRPr/>
          </a:p>
        </p:txBody>
      </p:sp>
      <p:sp>
        <p:nvSpPr>
          <p:cNvPr id="762" name="Google Shape;762;p86"/>
          <p:cNvSpPr/>
          <p:nvPr/>
        </p:nvSpPr>
        <p:spPr>
          <a:xfrm>
            <a:off x="865846" y="2503356"/>
            <a:ext cx="7274741" cy="1600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mo"/>
                <a:ea typeface="Arimo"/>
                <a:cs typeface="Arimo"/>
                <a:sym typeface="Arimo"/>
              </a:rPr>
              <a:t>(function( global, factory ) { </a:t>
            </a:r>
            <a:endParaRPr b="0" i="0" sz="1400" u="none" cap="none" strike="noStrike">
              <a:solidFill>
                <a:srgbClr val="0C5ADB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mo"/>
                <a:ea typeface="Arimo"/>
                <a:cs typeface="Arimo"/>
                <a:sym typeface="Arimo"/>
              </a:rPr>
              <a:t>	if ( typeof module === "object" &amp;&amp; typeof module.exports === "object" ) {</a:t>
            </a:r>
            <a:r>
              <a:rPr b="0" i="0" lang="en-US" sz="1400" u="none" cap="none" strike="noStrike">
                <a:solidFill>
                  <a:srgbClr val="0C5ADB"/>
                </a:solidFill>
                <a:latin typeface="Gulim"/>
                <a:ea typeface="Gulim"/>
                <a:cs typeface="Gulim"/>
                <a:sym typeface="Gulim"/>
              </a:rPr>
              <a:t> </a:t>
            </a:r>
            <a:endParaRPr b="0" i="0" sz="1400" u="none" cap="none" strike="noStrik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C5ADB"/>
                </a:solidFill>
                <a:latin typeface="Gulim"/>
                <a:ea typeface="Gulim"/>
                <a:cs typeface="Gulim"/>
                <a:sym typeface="Gulim"/>
              </a:rPr>
              <a:t>	</a:t>
            </a:r>
            <a:endParaRPr b="0" i="0" sz="1400" u="none" cap="none" strike="noStrik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C5ADB"/>
                </a:solidFill>
                <a:latin typeface="Gulim"/>
                <a:ea typeface="Gulim"/>
                <a:cs typeface="Gulim"/>
                <a:sym typeface="Gulim"/>
              </a:rPr>
              <a:t>	--- 중 략 ---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	return jQuery; </a:t>
            </a:r>
            <a:endParaRPr b="0" i="0" sz="1400" u="none" cap="none" strike="noStrik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}));</a:t>
            </a:r>
            <a:endParaRPr b="0" i="0" sz="1400" u="none" cap="none" strike="noStrik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63" name="Google Shape;763;p86"/>
          <p:cNvSpPr txBox="1"/>
          <p:nvPr/>
        </p:nvSpPr>
        <p:spPr>
          <a:xfrm>
            <a:off x="3807301" y="3441140"/>
            <a:ext cx="4697120" cy="95410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$(this).hide()- 현재 요소를 숨깁니다.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$("p").hide()- 모든 &lt;p&gt; 요소를 숨깁니다.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$(".test").hide()- class="test"인 모든 요소를 ​​숨깁니다.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$("#test").hide()- id="test"인 요소를 숨깁니다.</a:t>
            </a:r>
            <a:endParaRPr b="0" i="0" sz="1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86"/>
          <p:cNvSpPr/>
          <p:nvPr/>
        </p:nvSpPr>
        <p:spPr>
          <a:xfrm>
            <a:off x="228206" y="4684904"/>
            <a:ext cx="4414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https://www.w3schools.com/jquery/jquery_syntax.asp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선태기 (Selector = 선택자)</a:t>
            </a:r>
            <a:endParaRPr/>
          </a:p>
        </p:txBody>
      </p:sp>
      <p:sp>
        <p:nvSpPr>
          <p:cNvPr id="770" name="Google Shape;770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HTML 문서 내의 모든 DOM 요소/태그 접근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단일 또는 다중 요소 선택 가능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$('선택기')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선택기로 읽어오는 개체의 반환값은 jQuery에서 사용 할 수 있는 개체.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CSS에서의 문법을 그대로 계승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div a:div 태그 내의 a요소 모두를 의미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C00000"/>
                </a:solidFill>
              </a:rPr>
              <a:t>$</a:t>
            </a:r>
            <a:r>
              <a:rPr lang="en-US" sz="2000">
                <a:solidFill>
                  <a:srgbClr val="0C5ADB"/>
                </a:solidFill>
              </a:rPr>
              <a:t>("</a:t>
            </a:r>
            <a:r>
              <a:rPr lang="en-US" sz="2000">
                <a:solidFill>
                  <a:srgbClr val="FF0000"/>
                </a:solidFill>
              </a:rPr>
              <a:t>선택기</a:t>
            </a:r>
            <a:r>
              <a:rPr lang="en-US" sz="2000">
                <a:solidFill>
                  <a:srgbClr val="0C5ADB"/>
                </a:solidFill>
              </a:rPr>
              <a:t>")  </a:t>
            </a:r>
            <a:r>
              <a:rPr lang="en-US" sz="2000"/>
              <a:t>또는 </a:t>
            </a:r>
            <a:r>
              <a:rPr lang="en-US" sz="2000">
                <a:solidFill>
                  <a:srgbClr val="C00000"/>
                </a:solidFill>
              </a:rPr>
              <a:t>jQuery</a:t>
            </a:r>
            <a:r>
              <a:rPr lang="en-US" sz="2000">
                <a:solidFill>
                  <a:srgbClr val="0C5ADB"/>
                </a:solidFill>
              </a:rPr>
              <a:t>("</a:t>
            </a:r>
            <a:r>
              <a:rPr lang="en-US" sz="2000">
                <a:solidFill>
                  <a:srgbClr val="FF0000"/>
                </a:solidFill>
              </a:rPr>
              <a:t>선택기</a:t>
            </a:r>
            <a:r>
              <a:rPr lang="en-US" sz="2000">
                <a:solidFill>
                  <a:srgbClr val="0C5ADB"/>
                </a:solidFill>
              </a:rPr>
              <a:t>")</a:t>
            </a:r>
            <a:endParaRPr sz="2000">
              <a:solidFill>
                <a:srgbClr val="0C5ADB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선택기 (Selector = 선택기)</a:t>
            </a:r>
            <a:endParaRPr/>
          </a:p>
        </p:txBody>
      </p:sp>
      <p:sp>
        <p:nvSpPr>
          <p:cNvPr id="776" name="Google Shape;776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태그 이름으로 요소 가져오기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$('p') 선택기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모든 &lt;p&gt; 요소 가져 옴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$('a') 선택기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모든 &lt;a&gt; 요소 가져 옴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다중 태그 선택 : 콤마 구분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$('p, a, span')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모든 p, a, span 태그 요소 읽어 옴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선택기</a:t>
            </a:r>
            <a:endParaRPr/>
          </a:p>
        </p:txBody>
      </p:sp>
      <p:pic>
        <p:nvPicPr>
          <p:cNvPr id="782" name="Google Shape;78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740" y="411348"/>
            <a:ext cx="4183583" cy="4341684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83" name="Google Shape;783;p89"/>
          <p:cNvSpPr/>
          <p:nvPr/>
        </p:nvSpPr>
        <p:spPr>
          <a:xfrm>
            <a:off x="298754" y="4826654"/>
            <a:ext cx="39805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https://www.w3schools.com/jquery/jquery_selectors.asp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CSS 선택기</a:t>
            </a:r>
            <a:endParaRPr/>
          </a:p>
        </p:txBody>
      </p:sp>
      <p:pic>
        <p:nvPicPr>
          <p:cNvPr id="789" name="Google Shape;78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078" y="1083464"/>
            <a:ext cx="5591924" cy="387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전용 선택기</a:t>
            </a:r>
            <a:endParaRPr/>
          </a:p>
        </p:txBody>
      </p:sp>
      <p:pic>
        <p:nvPicPr>
          <p:cNvPr id="795" name="Google Shape;79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7184" y="1125537"/>
            <a:ext cx="5778937" cy="380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ready  핸들러</a:t>
            </a:r>
            <a:endParaRPr/>
          </a:p>
        </p:txBody>
      </p:sp>
      <p:sp>
        <p:nvSpPr>
          <p:cNvPr id="801" name="Google Shape;801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Gulim"/>
                <a:ea typeface="Gulim"/>
                <a:cs typeface="Gulim"/>
                <a:sym typeface="Gulim"/>
              </a:rPr>
              <a:t>ready 메서드</a:t>
            </a:r>
            <a:endParaRPr sz="1600">
              <a:latin typeface="Gulim"/>
              <a:ea typeface="Gulim"/>
              <a:cs typeface="Gulim"/>
              <a:sym typeface="Guli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>
                <a:latin typeface="Gulim"/>
                <a:ea typeface="Gulim"/>
                <a:cs typeface="Gulim"/>
                <a:sym typeface="Gulim"/>
              </a:rPr>
              <a:t>DOM 로드(이미지 로드 전) 후 실행할 콜백(callback)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Gulim"/>
                <a:ea typeface="Gulim"/>
                <a:cs typeface="Gulim"/>
                <a:sym typeface="Gulim"/>
              </a:rPr>
              <a:t>함수 호출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802" name="Google Shape;802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79" y="2338598"/>
            <a:ext cx="4994887" cy="224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ready  핸들러</a:t>
            </a:r>
            <a:endParaRPr/>
          </a:p>
        </p:txBody>
      </p:sp>
      <p:sp>
        <p:nvSpPr>
          <p:cNvPr id="808" name="Google Shape;808;p147"/>
          <p:cNvSpPr txBox="1"/>
          <p:nvPr>
            <p:ph idx="1" type="body"/>
          </p:nvPr>
        </p:nvSpPr>
        <p:spPr>
          <a:xfrm>
            <a:off x="311700" y="1152475"/>
            <a:ext cx="8520600" cy="20196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Script는 DOM 요소가 준비가 될 때 까지 실행 대기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window.onlaod와 유사.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window.onload는 이미지를 포함하여 모두 로드될 때까지 기다림.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스크립트 실행 지연.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ready 핸들러는 DOM tree가 만들어질 때까지만 대기.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jQuery가 이러한 작업을 모두 신경 씀.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개발자는 그냥 사용만 하면 됨.</a:t>
            </a:r>
            <a:endParaRPr/>
          </a:p>
        </p:txBody>
      </p:sp>
      <p:sp>
        <p:nvSpPr>
          <p:cNvPr id="809" name="Google Shape;809;p147"/>
          <p:cNvSpPr txBox="1"/>
          <p:nvPr/>
        </p:nvSpPr>
        <p:spPr>
          <a:xfrm>
            <a:off x="1302817" y="3366287"/>
            <a:ext cx="259878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$(document).ready(function()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실행문;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DOM 엘리먼트 생성, 추가 예제</a:t>
            </a:r>
            <a:endParaRPr/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DOM을 이용해서 문서의 엘리먼트를 생성, 추가, 삭제, 변경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dom.onclick = function(event) { }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dom.createElement('태그')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dom.appendChild(newElement)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 엘리먼트 생성, 추가 예제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Todo list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요리 주문 목록 등.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함수 체계</a:t>
            </a:r>
            <a:endParaRPr/>
          </a:p>
        </p:txBody>
      </p:sp>
      <p:sp>
        <p:nvSpPr>
          <p:cNvPr id="815" name="Google Shape;815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$(document).ready();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– jQuery의 진입점(Entry Point)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자바스크립트 익명 메서드(람다식) 호출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– $(document).ready(function() { … });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$() 로 CSS의 선택기와 모든 DOM 요소 접근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 – $(“선택기”).XXX메서드();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익명(Anonymous)함수/무명함수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 – function() {}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$()와 jQuery()는 동일한 코드다.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 – 둘 중 하나 사용 가능</a:t>
            </a:r>
            <a:endParaRPr sz="1400"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함수 체계</a:t>
            </a:r>
            <a:endParaRPr/>
          </a:p>
        </p:txBody>
      </p:sp>
      <p:sp>
        <p:nvSpPr>
          <p:cNvPr id="821" name="Google Shape;821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$(‘#id’)는 jQuery 개체를 반환한다.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만약, document.getElementById()와 같은 기능을 jQuery 표현하고자 한다면?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		 $(‘#id’)[0]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	또는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		$(‘#id’).get(0)</a:t>
            </a:r>
            <a:endParaRPr sz="1400"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jQuery에 함수 추가(사용자 정의 Plugin)</a:t>
            </a:r>
            <a:endParaRPr/>
          </a:p>
        </p:txBody>
      </p:sp>
      <p:sp>
        <p:nvSpPr>
          <p:cNvPr id="827" name="Google Shape;827;p148"/>
          <p:cNvSpPr txBox="1"/>
          <p:nvPr>
            <p:ph idx="1" type="body"/>
          </p:nvPr>
        </p:nvSpPr>
        <p:spPr>
          <a:xfrm>
            <a:off x="311700" y="1152475"/>
            <a:ext cx="8520600" cy="990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$에 정의된 유틸리티 함수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jQuery에 확장 집합에서 동작하는 메서드(커멘드)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28" name="Google Shape;828;p148"/>
          <p:cNvSpPr txBox="1"/>
          <p:nvPr/>
        </p:nvSpPr>
        <p:spPr>
          <a:xfrm>
            <a:off x="716607" y="2295525"/>
            <a:ext cx="3666388" cy="160043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(function($){</a:t>
            </a:r>
            <a:endParaRPr b="0" i="0" sz="14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$.fn.[플러그인명] = function()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    // 여기에 플러그인.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    return this;</a:t>
            </a:r>
            <a:endParaRPr b="0" i="0" sz="14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} </a:t>
            </a:r>
            <a:endParaRPr b="0" i="0" sz="14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})(jQuery)</a:t>
            </a:r>
            <a:endParaRPr b="0" i="0" sz="14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9" name="Google Shape;829;p148"/>
          <p:cNvSpPr txBox="1"/>
          <p:nvPr/>
        </p:nvSpPr>
        <p:spPr>
          <a:xfrm>
            <a:off x="5285543" y="2305050"/>
            <a:ext cx="3268844" cy="116955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$.fn.[플러그인명] = function()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// 여기에 플러그인.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return this;</a:t>
            </a:r>
            <a:endParaRPr b="0" i="0" sz="14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830" name="Google Shape;830;p148"/>
          <p:cNvSpPr txBox="1"/>
          <p:nvPr/>
        </p:nvSpPr>
        <p:spPr>
          <a:xfrm>
            <a:off x="4581525" y="2735936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또는</a:t>
            </a:r>
            <a:endParaRPr/>
          </a:p>
        </p:txBody>
      </p:sp>
      <p:sp>
        <p:nvSpPr>
          <p:cNvPr id="831" name="Google Shape;831;p148"/>
          <p:cNvSpPr txBox="1"/>
          <p:nvPr/>
        </p:nvSpPr>
        <p:spPr>
          <a:xfrm>
            <a:off x="716607" y="4235648"/>
            <a:ext cx="62055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메서드 체인 형태로 만들기 위해서 반드시 this를 반환 해 주어야 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jQuery에 함수 추가(사용자 정의 Plugin)</a:t>
            </a:r>
            <a:endParaRPr/>
          </a:p>
        </p:txBody>
      </p:sp>
      <p:sp>
        <p:nvSpPr>
          <p:cNvPr id="837" name="Google Shape;837;p149"/>
          <p:cNvSpPr/>
          <p:nvPr/>
        </p:nvSpPr>
        <p:spPr>
          <a:xfrm>
            <a:off x="1743075" y="1350854"/>
            <a:ext cx="5638800" cy="329320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&lt;h1&gt;hello world&lt;/h1&gt;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&lt;script src="http://code.jquery.com/jquery.js"&gt;&lt;/script&gt;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&lt;script&gt;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$.fn.changeColor = 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(color)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    $(this).css('color',color);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    return this;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&lt;/script&gt;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&lt;script&gt;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$('h1').changeColor('red').fadeOut('slow');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&lt;/script&gt;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924" y="1127206"/>
            <a:ext cx="4648163" cy="3082843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849" name="Google Shape;849;p150"/>
          <p:cNvSpPr txBox="1"/>
          <p:nvPr/>
        </p:nvSpPr>
        <p:spPr>
          <a:xfrm>
            <a:off x="37645" y="4761011"/>
            <a:ext cx="61798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로칼스토리지 사용 : https://www.w3schools.com/js/js_api_web_storage.asp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50"/>
          <p:cNvSpPr/>
          <p:nvPr/>
        </p:nvSpPr>
        <p:spPr>
          <a:xfrm>
            <a:off x="257175" y="1503135"/>
            <a:ext cx="35909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localStorage.setItem("name", "John Doe");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localStorage.getItem("name");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50"/>
          <p:cNvSpPr txBox="1"/>
          <p:nvPr/>
        </p:nvSpPr>
        <p:spPr>
          <a:xfrm>
            <a:off x="352425" y="2152650"/>
            <a:ext cx="16706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로칼스토리지 설명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857" name="Google Shape;857;p97"/>
          <p:cNvSpPr txBox="1"/>
          <p:nvPr>
            <p:ph idx="1" type="body"/>
          </p:nvPr>
        </p:nvSpPr>
        <p:spPr>
          <a:xfrm>
            <a:off x="311700" y="1152475"/>
            <a:ext cx="8520600" cy="5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계산기</a:t>
            </a:r>
            <a:endParaRPr/>
          </a:p>
        </p:txBody>
      </p:sp>
      <p:pic>
        <p:nvPicPr>
          <p:cNvPr id="858" name="Google Shape;85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2314" y="733425"/>
            <a:ext cx="2900362" cy="424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864" name="Google Shape;864;p151"/>
          <p:cNvSpPr txBox="1"/>
          <p:nvPr>
            <p:ph idx="1" type="body"/>
          </p:nvPr>
        </p:nvSpPr>
        <p:spPr>
          <a:xfrm>
            <a:off x="311700" y="1152475"/>
            <a:ext cx="8520600" cy="5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30초 타자연습 </a:t>
            </a:r>
            <a:endParaRPr/>
          </a:p>
        </p:txBody>
      </p:sp>
      <p:pic>
        <p:nvPicPr>
          <p:cNvPr id="865" name="Google Shape;86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49" y="1269690"/>
            <a:ext cx="3905249" cy="372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871" name="Google Shape;871;p98"/>
          <p:cNvSpPr txBox="1"/>
          <p:nvPr>
            <p:ph idx="1" type="body"/>
          </p:nvPr>
        </p:nvSpPr>
        <p:spPr>
          <a:xfrm>
            <a:off x="311700" y="1152475"/>
            <a:ext cx="8520600" cy="6682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Noto Sans Symbols"/>
              <a:buChar char="●"/>
            </a:pPr>
            <a:r>
              <a:rPr lang="en-US"/>
              <a:t>jQuery를 이용한 슬라이드 메뉴 구현</a:t>
            </a:r>
            <a:endParaRPr/>
          </a:p>
        </p:txBody>
      </p:sp>
      <p:sp>
        <p:nvSpPr>
          <p:cNvPr id="872" name="Google Shape;872;p98"/>
          <p:cNvSpPr/>
          <p:nvPr/>
        </p:nvSpPr>
        <p:spPr>
          <a:xfrm>
            <a:off x="84975" y="4804300"/>
            <a:ext cx="6283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http://g-it.kr/bbs/board.php?bo_table=jquery_demo&amp;wr_id=143&amp;sca=슬라이드&amp;page=1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100" y="1820708"/>
            <a:ext cx="6803719" cy="267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UI</a:t>
            </a:r>
            <a:endParaRPr/>
          </a:p>
        </p:txBody>
      </p:sp>
      <p:sp>
        <p:nvSpPr>
          <p:cNvPr id="879" name="Google Shape;879;p152"/>
          <p:cNvSpPr/>
          <p:nvPr/>
        </p:nvSpPr>
        <p:spPr>
          <a:xfrm>
            <a:off x="447675" y="4455915"/>
            <a:ext cx="76866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http://www.w3big.com/try/try.php?filename=jqueryui-example-draggable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https://shxrecord.tistory.com/165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https://m.blog.naver.com/PostView.naver?isHttpsRedirect=true&amp;blogId=bgpoilkj&amp;logNo=221220885520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Google Shape;880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1896" y="2644383"/>
            <a:ext cx="2976804" cy="185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52"/>
          <p:cNvPicPr preferRelativeResize="0"/>
          <p:nvPr/>
        </p:nvPicPr>
        <p:blipFill rotWithShape="1">
          <a:blip r:embed="rId4">
            <a:alphaModFix/>
          </a:blip>
          <a:srcRect b="20505" l="0" r="0" t="0"/>
          <a:stretch/>
        </p:blipFill>
        <p:spPr>
          <a:xfrm>
            <a:off x="5671896" y="507414"/>
            <a:ext cx="2456945" cy="1935004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52"/>
          <p:cNvSpPr/>
          <p:nvPr/>
        </p:nvSpPr>
        <p:spPr>
          <a:xfrm>
            <a:off x="447675" y="1208186"/>
            <a:ext cx="28216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https://jqueryui.com/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Google Shape;883;p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074" y="1866481"/>
            <a:ext cx="4903225" cy="2162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문장과 블럭</a:t>
            </a:r>
            <a:endParaRPr/>
          </a:p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자바스크립트는 다른 언어에서 처럼 문장 뒤에 쌔미콜론(;)을 붙인다.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쌔미콜론은 붙이지 않아도 상관 없다.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어차피 압축파일로 만들어 질 때 쌔미콜론이 모두 제거 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요즘 언어인 Kotlin, Switft, Python 등도 쌔미콜론 사용이 자유롭다.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naming convention 협의 : 프로젝트 시작 전 네이밍 규칙 협의.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 실행은 위에서 밑으로 인터프리트 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실행 순서가 중요하다.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객체가 로드 되기 전에 이벤트를 선언 하면 오류.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단문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문장이 하나 - 중괄호 블럭 표시 생략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복문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두줄 이상 - 중괄호 블럭 표시 생략 불가능.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플러그인</a:t>
            </a:r>
            <a:endParaRPr/>
          </a:p>
        </p:txBody>
      </p:sp>
      <p:sp>
        <p:nvSpPr>
          <p:cNvPr id="889" name="Google Shape;889;p153"/>
          <p:cNvSpPr/>
          <p:nvPr/>
        </p:nvSpPr>
        <p:spPr>
          <a:xfrm>
            <a:off x="251342" y="4732437"/>
            <a:ext cx="33073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https://mottie.github.io/tablesorter/docs/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225" y="1735609"/>
            <a:ext cx="6996112" cy="2774479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53"/>
          <p:cNvSpPr/>
          <p:nvPr/>
        </p:nvSpPr>
        <p:spPr>
          <a:xfrm>
            <a:off x="488587" y="1209556"/>
            <a:ext cx="36760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https://www.jqueryscript.net/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jQuery API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Data 분석 및 이해</a:t>
            </a:r>
            <a:endParaRPr/>
          </a:p>
        </p:txBody>
      </p:sp>
      <p:sp>
        <p:nvSpPr>
          <p:cNvPr id="902" name="Google Shape;902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Ajax 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Asynchronous Javascript and XML.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자바스크립트 비동기 서버 요청 기술.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JSON</a:t>
            </a:r>
            <a:endParaRPr>
              <a:latin typeface="Gulim"/>
              <a:ea typeface="Gulim"/>
              <a:cs typeface="Gulim"/>
              <a:sym typeface="Gulim"/>
            </a:endParaRPr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예전엔 Ajax 기술에서 XML로 데이터를 처리 했지만 최근에는 JSON으로 처리.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JSON.stringify()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JSON.parse()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Axios</a:t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03" name="Google Shape;903;p100"/>
          <p:cNvSpPr/>
          <p:nvPr/>
        </p:nvSpPr>
        <p:spPr>
          <a:xfrm>
            <a:off x="230623" y="4694704"/>
            <a:ext cx="76348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https://www.zerocho.com/category/jQuery/post/57b1a48f432b8e586ae4a973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Data 분석 및 이해</a:t>
            </a:r>
            <a:endParaRPr/>
          </a:p>
        </p:txBody>
      </p:sp>
      <p:sp>
        <p:nvSpPr>
          <p:cNvPr id="909" name="Google Shape;909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data()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$(selector).data(key, value)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선택한 엘리먼트에 "속성:값"을 "key:value"형태로 저장.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데이터 접근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map 구조이므로 저장 된 value를 key로 접근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실제 엘리먼트에는 data-속성="값" 형식으로 저장 됨.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데이터 삭제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$(selector).removeData(key)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Effect 적용</a:t>
            </a:r>
            <a:endParaRPr/>
          </a:p>
        </p:txBody>
      </p:sp>
      <p:sp>
        <p:nvSpPr>
          <p:cNvPr id="915" name="Google Shape;915;p102"/>
          <p:cNvSpPr txBox="1"/>
          <p:nvPr>
            <p:ph idx="1" type="body"/>
          </p:nvPr>
        </p:nvSpPr>
        <p:spPr>
          <a:xfrm>
            <a:off x="311700" y="1152475"/>
            <a:ext cx="8520600" cy="37512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jQuery 라이브러리에서 제공하는 애니메이션 기능.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hide()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show()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fadeIn()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fadeOut()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slideDown()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slideUp()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slideToggle()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animate()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2"/>
          <p:cNvSpPr/>
          <p:nvPr/>
        </p:nvSpPr>
        <p:spPr>
          <a:xfrm>
            <a:off x="3677828" y="4701201"/>
            <a:ext cx="53043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https://www.w3schools.com/jquery/jquery_hide_show.asp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927" name="Google Shape;927;p104"/>
          <p:cNvSpPr txBox="1"/>
          <p:nvPr>
            <p:ph idx="1" type="body"/>
          </p:nvPr>
        </p:nvSpPr>
        <p:spPr>
          <a:xfrm>
            <a:off x="311700" y="1152475"/>
            <a:ext cx="6251025" cy="6188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WebSocket 또는 Socket.io를 활용한 채팅 귓속말 기능.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28" name="Google Shape;928;p104"/>
          <p:cNvSpPr/>
          <p:nvPr/>
        </p:nvSpPr>
        <p:spPr>
          <a:xfrm>
            <a:off x="340020" y="4699816"/>
            <a:ext cx="29290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https://thebook.io/006806/ch09/01/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9" name="Google Shape;92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9027" y="1837983"/>
            <a:ext cx="2446038" cy="266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905" y="1837983"/>
            <a:ext cx="2315572" cy="150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5550" y="1837983"/>
            <a:ext cx="2520441" cy="15883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2" name="Google Shape;932;p104"/>
          <p:cNvCxnSpPr/>
          <p:nvPr/>
        </p:nvCxnSpPr>
        <p:spPr>
          <a:xfrm>
            <a:off x="6029325" y="1771308"/>
            <a:ext cx="0" cy="278164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938" name="Google Shape;938;p105"/>
          <p:cNvSpPr txBox="1"/>
          <p:nvPr>
            <p:ph idx="1" type="body"/>
          </p:nvPr>
        </p:nvSpPr>
        <p:spPr>
          <a:xfrm>
            <a:off x="311700" y="1152475"/>
            <a:ext cx="43079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SPA  (Single page application) 구현</a:t>
            </a:r>
            <a:endParaRPr/>
          </a:p>
        </p:txBody>
      </p:sp>
      <p:pic>
        <p:nvPicPr>
          <p:cNvPr id="939" name="Google Shape;93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982" y="1964110"/>
            <a:ext cx="3483117" cy="23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05"/>
          <p:cNvSpPr/>
          <p:nvPr/>
        </p:nvSpPr>
        <p:spPr>
          <a:xfrm>
            <a:off x="218682" y="4750022"/>
            <a:ext cx="34147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https://kku-jun.tistory.com/24?category=955569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1" name="Google Shape;941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205" y="1964110"/>
            <a:ext cx="4120357" cy="23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947" name="Google Shape;947;p154"/>
          <p:cNvSpPr txBox="1"/>
          <p:nvPr>
            <p:ph idx="1" type="body"/>
          </p:nvPr>
        </p:nvSpPr>
        <p:spPr>
          <a:xfrm>
            <a:off x="311700" y="1152475"/>
            <a:ext cx="8520600" cy="689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firebase 클라우드를 이용한 작품 배포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https://www.youtube.com/watch?v=bJ-33ANIScE</a:t>
            </a:r>
            <a:endParaRPr/>
          </a:p>
        </p:txBody>
      </p:sp>
      <p:sp>
        <p:nvSpPr>
          <p:cNvPr id="948" name="Google Shape;948;p154"/>
          <p:cNvSpPr/>
          <p:nvPr/>
        </p:nvSpPr>
        <p:spPr>
          <a:xfrm>
            <a:off x="230622" y="4697430"/>
            <a:ext cx="76186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https://firebase.google.com/docs/cloud-messaging/fcm-architecture?hl=ko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808" y="2270559"/>
            <a:ext cx="3918948" cy="205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1837" y="2270559"/>
            <a:ext cx="1498668" cy="205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1321" y="2270560"/>
            <a:ext cx="2493947" cy="205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Firebase 활용한 SPA CRUD 구현</a:t>
            </a:r>
            <a:endParaRPr/>
          </a:p>
        </p:txBody>
      </p:sp>
      <p:sp>
        <p:nvSpPr>
          <p:cNvPr id="957" name="Google Shape;957;p155"/>
          <p:cNvSpPr txBox="1"/>
          <p:nvPr>
            <p:ph idx="1" type="body"/>
          </p:nvPr>
        </p:nvSpPr>
        <p:spPr>
          <a:xfrm>
            <a:off x="311699" y="1152475"/>
            <a:ext cx="63653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샘플 페이지 :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https://coms21lab.web.app/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자료 문서: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https://docs.google.com/presentation/d/1oXC8dA5NZBvaXKHrO1kF6LkTaPxP8OfvhMVX782Tn2g/edit?usp=sharing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소스코드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https://cafe.naver.com/comstudy21/14002</a:t>
            </a:r>
            <a:endParaRPr/>
          </a:p>
        </p:txBody>
      </p:sp>
      <p:pic>
        <p:nvPicPr>
          <p:cNvPr id="958" name="Google Shape;958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2498083"/>
            <a:ext cx="2952749" cy="240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식별자 명명 규칙 (Naming Convention)</a:t>
            </a:r>
            <a:endParaRPr/>
          </a:p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311700" y="1152474"/>
            <a:ext cx="8520600" cy="3627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의미 있는 이름을 사용한다.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예약어는 사용 할 수 없다.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대소문자 구분한다.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특수문자 포함 불가능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_, $는 특수 문자라도 사용 가능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첫 글자로 숫자 사용 불가능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낙타봉 표기법(Camel case) 권장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뱀표기법(snake case)도 사용 가능 - 모두 소문자이거나 모두 대문자로 지어야 할 경우.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변수, 함수는 소문자로 시작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클래스는 대문자로 시작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상수는 모두 대문자 사용.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48" y="395287"/>
            <a:ext cx="6229350" cy="65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4" name="Google Shape;964;p156"/>
          <p:cNvGrpSpPr/>
          <p:nvPr/>
        </p:nvGrpSpPr>
        <p:grpSpPr>
          <a:xfrm>
            <a:off x="5048248" y="1365393"/>
            <a:ext cx="3371851" cy="3561349"/>
            <a:chOff x="1543049" y="1298718"/>
            <a:chExt cx="3000376" cy="3168997"/>
          </a:xfrm>
        </p:grpSpPr>
        <p:pic>
          <p:nvPicPr>
            <p:cNvPr id="965" name="Google Shape;965;p156"/>
            <p:cNvPicPr preferRelativeResize="0"/>
            <p:nvPr/>
          </p:nvPicPr>
          <p:blipFill rotWithShape="1">
            <a:blip r:embed="rId4">
              <a:alphaModFix/>
            </a:blip>
            <a:srcRect b="70609" l="0" r="0" t="0"/>
            <a:stretch/>
          </p:blipFill>
          <p:spPr>
            <a:xfrm>
              <a:off x="1543049" y="1298718"/>
              <a:ext cx="3000376" cy="828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43049" y="2127422"/>
              <a:ext cx="3000376" cy="2340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7" name="Google Shape;967;p156"/>
          <p:cNvSpPr/>
          <p:nvPr/>
        </p:nvSpPr>
        <p:spPr>
          <a:xfrm>
            <a:off x="361948" y="2498522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 a man a fish, and you feed him for a day.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 a man to fish, and you feed him for a lifetime.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jQuery Ajax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Ajax 기초 개념</a:t>
            </a:r>
            <a:endParaRPr/>
          </a:p>
        </p:txBody>
      </p:sp>
      <p:sp>
        <p:nvSpPr>
          <p:cNvPr id="978" name="Google Shape;978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AJAX는 전체 페이지를 다시 로드하지 않고도 서버와 데이터를 교환하고 웹 페이지의 일부를 업데이트하는 기술.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US" sz="1600"/>
              <a:t>jQuery에서는 유용한 Ajax 함수를 많이 제공 한다.</a:t>
            </a:r>
            <a:endParaRPr sz="1600"/>
          </a:p>
        </p:txBody>
      </p:sp>
      <p:sp>
        <p:nvSpPr>
          <p:cNvPr id="979" name="Google Shape;979;p107"/>
          <p:cNvSpPr/>
          <p:nvPr/>
        </p:nvSpPr>
        <p:spPr>
          <a:xfrm>
            <a:off x="230622" y="4681107"/>
            <a:ext cx="60892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https://www.w3schools.com/jquery/jquery_ajax_intro.asp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67" y="2500437"/>
            <a:ext cx="3586069" cy="2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2155" y="2500437"/>
            <a:ext cx="3706904" cy="2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Ajax 메소드</a:t>
            </a:r>
            <a:endParaRPr/>
          </a:p>
        </p:txBody>
      </p:sp>
      <p:pic>
        <p:nvPicPr>
          <p:cNvPr id="987" name="Google Shape;98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438" y="1156189"/>
            <a:ext cx="6033328" cy="3499173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8"/>
          <p:cNvSpPr/>
          <p:nvPr/>
        </p:nvSpPr>
        <p:spPr>
          <a:xfrm>
            <a:off x="168895" y="4788828"/>
            <a:ext cx="36086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https://www.w3schools.com/jquery/jquery_ref_ajax.asp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GET / POST</a:t>
            </a:r>
            <a:endParaRPr/>
          </a:p>
        </p:txBody>
      </p:sp>
      <p:sp>
        <p:nvSpPr>
          <p:cNvPr id="994" name="Google Shape;994;p109"/>
          <p:cNvSpPr txBox="1"/>
          <p:nvPr>
            <p:ph idx="1" type="body"/>
          </p:nvPr>
        </p:nvSpPr>
        <p:spPr>
          <a:xfrm>
            <a:off x="311700" y="1152475"/>
            <a:ext cx="8520600" cy="9109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목록이나 데이터 요청은 GET으로 입력, 수정, 삭제 등은 POST로 요청</a:t>
            </a:r>
            <a:endParaRPr/>
          </a:p>
        </p:txBody>
      </p:sp>
      <p:pic>
        <p:nvPicPr>
          <p:cNvPr id="995" name="Google Shape;99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9190" y="1657885"/>
            <a:ext cx="5302021" cy="3056612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9"/>
          <p:cNvSpPr/>
          <p:nvPr/>
        </p:nvSpPr>
        <p:spPr>
          <a:xfrm>
            <a:off x="133519" y="4804816"/>
            <a:ext cx="54338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https://inpa.tistory.com/entry/AJAX-📚-서버-요청-및-응답-jQuery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Ajax 입/출력 활용</a:t>
            </a:r>
            <a:endParaRPr/>
          </a:p>
        </p:txBody>
      </p:sp>
      <p:sp>
        <p:nvSpPr>
          <p:cNvPr id="1002" name="Google Shape;1002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서버에서 받은 JSON 데이터를 파싱 해서 목록으로 만든다.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방법 1 : html() 함수.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방법 2 : append() 함수.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방법 3 : underscore 템플릿 활용.</a:t>
            </a:r>
            <a:endParaRPr/>
          </a:p>
          <a:p>
            <a:pPr indent="-1968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1638" y="152400"/>
            <a:ext cx="49007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1018" name="Google Shape;1018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WebRCT를 활용한 화상 채팅 구현</a:t>
            </a:r>
            <a:endParaRPr/>
          </a:p>
        </p:txBody>
      </p:sp>
      <p:sp>
        <p:nvSpPr>
          <p:cNvPr id="1019" name="Google Shape;1019;p117"/>
          <p:cNvSpPr/>
          <p:nvPr/>
        </p:nvSpPr>
        <p:spPr>
          <a:xfrm>
            <a:off x="200095" y="4675539"/>
            <a:ext cx="39533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https://webrtc.org/getting-started/media-devices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17"/>
          <p:cNvSpPr/>
          <p:nvPr/>
        </p:nvSpPr>
        <p:spPr>
          <a:xfrm>
            <a:off x="5254518" y="4756460"/>
            <a:ext cx="38138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https://aren227.me/how-to-use-mediadevices/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17"/>
          <p:cNvSpPr/>
          <p:nvPr/>
        </p:nvSpPr>
        <p:spPr>
          <a:xfrm>
            <a:off x="200095" y="4367762"/>
            <a:ext cx="6348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https://www.wenyanet.com/opensource/ko/607f95c3c4641e0b9e2affdf.html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2" name="Google Shape;102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0552" y="1341328"/>
            <a:ext cx="4139076" cy="2642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17"/>
          <p:cNvSpPr/>
          <p:nvPr/>
        </p:nvSpPr>
        <p:spPr>
          <a:xfrm>
            <a:off x="687732" y="1681486"/>
            <a:ext cx="28296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https://nomadcoders.co/noom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324" y="2062090"/>
            <a:ext cx="1546117" cy="21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다음은 React</a:t>
            </a:r>
            <a:endParaRPr/>
          </a:p>
        </p:txBody>
      </p:sp>
      <p:sp>
        <p:nvSpPr>
          <p:cNvPr id="1030" name="Google Shape;1030;p114"/>
          <p:cNvSpPr/>
          <p:nvPr/>
        </p:nvSpPr>
        <p:spPr>
          <a:xfrm>
            <a:off x="263014" y="4683631"/>
            <a:ext cx="34067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https://d2.naver.com/helloworld/7226235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397" y="2341255"/>
            <a:ext cx="4950555" cy="186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2604" y="1140977"/>
            <a:ext cx="4168701" cy="198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주석</a:t>
            </a:r>
            <a:endParaRPr/>
          </a:p>
        </p:txBody>
      </p:sp>
      <p:sp>
        <p:nvSpPr>
          <p:cNvPr id="132" name="Google Shape;132;p14"/>
          <p:cNvSpPr txBox="1"/>
          <p:nvPr>
            <p:ph idx="1" type="body"/>
          </p:nvPr>
        </p:nvSpPr>
        <p:spPr>
          <a:xfrm>
            <a:off x="311700" y="1152474"/>
            <a:ext cx="8520600" cy="3531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코딩에 완성은 주석이다.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소스코드도 언어이다.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너무 장황하고 뻔한 주석은 오히려 가독성을 떨어지게 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주석은 실행 되지 않는다.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미래의 자기 자신과 다른 개발 자를 위한 정보.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한 줄 주석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//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편리하고 많이 사용 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여러 줄 주석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/* ... */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블럭 주석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중첩 안됨 주의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자료 형(Data type)</a:t>
            </a:r>
            <a:endParaRPr/>
          </a:p>
        </p:txBody>
      </p:sp>
      <p:sp>
        <p:nvSpPr>
          <p:cNvPr id="138" name="Google Shape;13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원시 값(언어의 최고 로우레벨에서 직접 표현되는 불변 데이터)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Boolean 타입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Null 타입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Undefined 타입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Number 타입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BigInt 타입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String 타입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Symbol 타입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Object 객체(속성의 컬렉션)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논리 식에서 null, undefined를 모두 false로 간주한다.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typeof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표현식의 타입을 확인 할 수 있다.</a:t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315950" y="4754842"/>
            <a:ext cx="64193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https://developer.mozilla.org/ko/docs/Web/JavaScript/Data_structures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변수</a:t>
            </a:r>
            <a:endParaRPr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311700" y="1152475"/>
            <a:ext cx="8520600" cy="36499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Scope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변수가 유효한 범위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값이 변하지 않는 상수 선언.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Scope는 블럭 단위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일반적인 변수 선언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Scope가 블럭 단위이다.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같은 블럭에서 중복된 변수 선언 불가능.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var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Scope가 함수 단위이다.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같은 Scope 내에서 중복된 식별자 사용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Hoisting이 발생한다. (주의 해서 사용 할 것)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변수</a:t>
            </a:r>
            <a:endParaRPr/>
          </a:p>
        </p:txBody>
      </p:sp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자바스크립트는 변수 선언 시에 타입을 지정 하지 않는다. (dynamic type)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변수에 대입 되는 값에 따라서 타입이 자동으로 바뀐다.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반면 Typescript는 엄격한 타입.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자유롭다 하더라도 엄격하게 사용하는 것이 바람 직 하다.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자바스크립트는 모든 데이터가 객체처럼 사용 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정수도 number 클래스가 존재 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함수도 변수나 배열에 저장 가능하다.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함수의 참조가 저장 되는 것.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데이터 처리를 위해 배열(Array)타입을 많이 사용.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Object 및 Class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Object를 사용하고 있었는데 ES6부터 class 문법 지원.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연산자</a:t>
            </a:r>
            <a:endParaRPr/>
          </a:p>
        </p:txBody>
      </p:sp>
      <p:sp>
        <p:nvSpPr>
          <p:cNvPr id="157" name="Google Shape;157;p18"/>
          <p:cNvSpPr txBox="1"/>
          <p:nvPr>
            <p:ph idx="1" type="body"/>
          </p:nvPr>
        </p:nvSpPr>
        <p:spPr>
          <a:xfrm>
            <a:off x="311700" y="1152475"/>
            <a:ext cx="8520600" cy="37689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연산자는 결합 방식과 우선 순위가 중요하다.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대입(할당)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=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복합 대입 (연산 후 할당)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+=, -=, *=, /=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사칙연산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+, -, *, /, ++, --, %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비트 연산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|, &amp;, ~, ^, &lt;&lt;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논리 연산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||, &amp;&amp;, 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비교 연산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&gt;, &gt;=, &lt;, &lt;=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삼항 연산자(논리 연산)</a:t>
            </a:r>
            <a:endParaRPr/>
          </a:p>
        </p:txBody>
      </p:sp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311700" y="1152475"/>
            <a:ext cx="8520600" cy="28396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조건 ? true일 때 : false일 때;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?앞의 조건이 참이면 콜론(:)앞을 실행 하고 거짓이면 콜론 뒤를 실행 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Ternary 연산자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가난한 if~else문은 삼항 연산자로 사용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중첩하면 가독성이 떨어진다.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	</a:t>
            </a:r>
            <a:r>
              <a:rPr lang="en-US" sz="2400">
                <a:solidFill>
                  <a:srgbClr val="0C5ADB"/>
                </a:solidFill>
              </a:rPr>
              <a:t>let </a:t>
            </a:r>
            <a:r>
              <a:rPr lang="en-US" sz="2400">
                <a:solidFill>
                  <a:srgbClr val="595959"/>
                </a:solidFill>
              </a:rPr>
              <a:t>isAdult </a:t>
            </a:r>
            <a:r>
              <a:rPr lang="en-US" sz="2400">
                <a:solidFill>
                  <a:srgbClr val="0C5ADB"/>
                </a:solidFill>
              </a:rPr>
              <a:t>= </a:t>
            </a:r>
            <a:r>
              <a:rPr lang="en-US" sz="2400">
                <a:solidFill>
                  <a:srgbClr val="595959"/>
                </a:solidFill>
              </a:rPr>
              <a:t>age</a:t>
            </a:r>
            <a:r>
              <a:rPr lang="en-US" sz="2400">
                <a:solidFill>
                  <a:srgbClr val="0C5ADB"/>
                </a:solidFill>
              </a:rPr>
              <a:t>&gt;</a:t>
            </a:r>
            <a:r>
              <a:rPr lang="en-US" sz="2400">
                <a:solidFill>
                  <a:srgbClr val="FF0000"/>
                </a:solidFill>
              </a:rPr>
              <a:t>19</a:t>
            </a:r>
            <a:r>
              <a:rPr lang="en-US" sz="2400">
                <a:solidFill>
                  <a:srgbClr val="0C5ADB"/>
                </a:solidFill>
              </a:rPr>
              <a:t> ? "</a:t>
            </a:r>
            <a:r>
              <a:rPr lang="en-US" sz="2400">
                <a:solidFill>
                  <a:srgbClr val="FF0000"/>
                </a:solidFill>
              </a:rPr>
              <a:t>성인</a:t>
            </a:r>
            <a:r>
              <a:rPr lang="en-US" sz="2400">
                <a:solidFill>
                  <a:srgbClr val="0C5ADB"/>
                </a:solidFill>
              </a:rPr>
              <a:t>" : "</a:t>
            </a:r>
            <a:r>
              <a:rPr lang="en-US" sz="2400">
                <a:solidFill>
                  <a:srgbClr val="FF0000"/>
                </a:solidFill>
              </a:rPr>
              <a:t>미성년</a:t>
            </a:r>
            <a:r>
              <a:rPr lang="en-US" sz="2400">
                <a:solidFill>
                  <a:srgbClr val="0C5ADB"/>
                </a:solidFill>
              </a:rPr>
              <a:t>";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200" y="996550"/>
            <a:ext cx="7603599" cy="31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등호 (==, ===)</a:t>
            </a:r>
            <a:endParaRPr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같은지를 비교하는 등호가 두 개이다.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==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타입이 달라도 의미가 같으면 true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"15" == 15의 결과는 true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===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타입과 의미가 모두 같아야 true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"15" === 15의 결과는 false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엄격한 비교로 사용될 때 권장.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제어문</a:t>
            </a:r>
            <a:endParaRPr/>
          </a:p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311700" y="1152474"/>
            <a:ext cx="8520600" cy="3672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JAVA나 C++에서 사용하는 제어문과 동일 하다.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if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if ~ else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다중 if ~ else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중첩 if ~ else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switch ~ case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중첩 for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while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 ~ while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보조 제어문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break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continue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제어문</a:t>
            </a:r>
            <a:endParaRPr/>
          </a:p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311700" y="1152474"/>
            <a:ext cx="8520600" cy="3672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어떤 기술을 사용 하든지 알고리즘의 기본은 제어문이다.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최근 코딩 테스트에 언어 구분은 하지 않지만 알고리즘은 거의 동일하다.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제어문과 자바스크립트 배열 컬렉션은 밀접한 관계가 있다.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제어문이 안 돼면 배열을 제대로 사용하기 힘들다.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배열 컬렉션에서 제공 되지 않는 기능은 직접 구현 해야 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아무튼 제어문은 프로그래머에게 기본 소양이다.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난 수 발생기 (Random number)</a:t>
            </a:r>
            <a:endParaRPr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Math.random() 함수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0보다 크고 1보다 작은 실수인 난 수 생성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ex) 0.76830903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Math.floor() 함수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소수점 이하 버림.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Math.random()의 결과에 100을 곱하면 0~99사이의 난 수 발생.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Math.floor(Math.random()*3)의 결과는 0, 1, 2 중 하나.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5 + Math.floor(Math.random()*3) 의 결과는 5, 6, 7 중 하나.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undefined, null, and, NaN</a:t>
            </a:r>
            <a:endParaRPr/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undefined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정의되지 않은 값 및 타입(</a:t>
            </a:r>
            <a:r>
              <a:rPr lang="en-US"/>
              <a:t>아무런 객체로 참조하지 않음),  var name;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null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null 데이터, var name=null;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Divide by zero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Infinity 또는 -Infinity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NaN (Not a Number)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숫자가 아닌 것을 parseInt() 또는 Number()이  인자로 사용 할 때.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문자열에 저장된 숫자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string 타입에서 + 연산자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Concatenation(연결)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number 타입과 string 타입을 연산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결과 의미가 달라 지므로 권장하지 않음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10 + 5 + ‘10’ == 1510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‘10’ + 5 + 10 의 결과는 다르다. 10510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parseInt()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문자열 numeric을 number 형으로 변화.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함수</a:t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자바스크립트의 함수와 수학에서의 함수의 다른 점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함수는 기능이란 의미가 더 강함.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프로그래밍의 함수는 일의 묶음으로 기능의 재 활용이 가능 하다.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변화가 필요한 경우 매개 변수를 이용해서 다른 값 사용.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자바스크립트의 함수는 기능이고 이름은 동사로 시작.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camel case 권장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프로그램 상에서 중복되는 코드 부분을 함수로 분리하여 구성.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동일한 코드를 여러 번 작성 하는 것은 효율이 떨어진다.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동일한 코드가 하나의 프로그램에 여러 번 반복 된다면 잠재적 문제를 일으키게 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유지보수도 어렵게 된다.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함수</a:t>
            </a:r>
            <a:endParaRPr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311700" y="1152475"/>
            <a:ext cx="4633279" cy="32871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 선언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function으로 시작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매개변수와 return 사용 가능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매개변수나 return 없이 기능만 구현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함수의 선언과 호출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함수를 호출 해야 작동 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필요 할 때 여러 번 다시 호출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기본적인 구조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function 함수명(매개변수, 매개변수 ...)  {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	실행문;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	return 반환값;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}</a:t>
            </a:r>
            <a:endParaRPr>
              <a:solidFill>
                <a:srgbClr val="0C5ADB"/>
              </a:solidFill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189" y="1106905"/>
            <a:ext cx="4027891" cy="325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256056" y="4703862"/>
            <a:ext cx="3049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https://kwangguevara.tistory.com/19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Call by Value</a:t>
            </a:r>
            <a:endParaRPr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311700" y="1152475"/>
            <a:ext cx="8520600" cy="38045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arguments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함수는 호출 될 때 arguments 객체가 자동 생성 된다.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ES6부터는 arguments 객체 대신 나머지 매개변수(...) 권장.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 : 함수를 호출 할 때 넘겨지는 Parameter 데이터를 저장 할 변수.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함수의 매개 변수는 arguments 객체에 담겨서 전달된 데이터이다.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자바스크립트의 arguments는 call by value 방식이다.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값에 의한 호출 ( 호출 할 때 넘겨 준 데이터가 매개변수로 복사 된다.)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 안에서 전달받은 atgument를 변경 해도 복사된 값이 므로 원본 데이터는 변하지 않는다.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Object를 참조하는 변수의 값은 메모리상의 주소인 pointer 형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인스턴스를 참조하는 변수는 해당 인스턴스(객체)의 메모리상의 주소를 참조하는 값이다.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함수의 argument에서도 해당 객체의 위치를 참조 하고 있는 형태.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매개변수에 새로운 데이터를 저장 하는 것은 값을 바꾸는 것이므로 원본은 변함이 없다.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그러나 매개 변수가 참조하는 객체를 변경 하면 원본의 결과도 바뀐다.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 원리는 자바 언어에서도 동일 하다.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Object Argument 전달</a:t>
            </a:r>
            <a:endParaRPr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311700" y="1152475"/>
            <a:ext cx="8520600" cy="1662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전달 받은 argument로 object의 property 변경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Call by value 방식으로 Object의 reference 복사해서 매개 변수로 전달.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 변수도 같은 Object를 참조 하고 있기 때문에 함수 내부에서 원본 데이터 변경 가능.</a:t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699" y="2499558"/>
            <a:ext cx="7434193" cy="21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238" y="152400"/>
            <a:ext cx="52115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Closure</a:t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311701" y="1152474"/>
            <a:ext cx="5042352" cy="37082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함수가 호출될 때 lexical(어휘) environment(환경)라고 불리는 상황(context) 정보를 생성하고 메모리에 유지.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다른 상황과 분리하여 닫혀 있는 상태 제공.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쉽게 생각해서 전달 된 매개 변수 값이 유지 되는 새로운 함수를 생성 해서 리턴 해 주는 형태.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리턴 받은 함수를 실행 하면 처음 생성 될 때 매개변수로 전달 한 값이 그대로 유지 된다.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0463" y="1280611"/>
            <a:ext cx="3300413" cy="315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콜백 함수 (Call Back)</a:t>
            </a:r>
            <a:endParaRPr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호출 된 함수의 기능이 모두 끝난  후 실행 할 함수를 인자로 넘겨 주는 것.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코드의 흐름에 따라 프로그래머가 함수 호출 시점을 지정.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Call(호출) back(뒤로)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호출 한 함수가 완료 되면 인자로 전달 받은 함수를 꺼꾸로 호출 해 준다.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예를 들어 외부 페이지의 엘리먼트를 로드 할 경우 로드가 끝나기 전에 이벤트 핸들러가 선언 된다면 제대로 실행 되지 않는다.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이때 로드가 완전히 완료 되면 이벤트 핸들러가 실행 되도록 콜백 함수로 구현 할 수 있다.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setTimeout()이나 setInterval()에 사용 되는 함수도 콜백 함수이다.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지정한 시간이 모두 지나면 실행 되는 함수를 인자로 사용 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취소는 clearTimeout(), clearInterval() 함수를 사용 한다.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콜백 함수 (Call Back)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콜백 함수는 적당히 사용하면 유용하지만 남발 하면 콜백 헬에 빠진다.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콜백 헬(지옥) : 콜백 함수가 과다하게 중첩 되어 가독 성이 떨어 지는 상태.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콜백 헬 문제 해결 방법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흐름 제어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Promise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Async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Promise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Async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재귀 호출 (Recursive call)</a:t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함수가 자기 자신을 호출하는 방식으로 동작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모든 재귀 호출 구현은 while 반복문과 stack 구조로 구현 가능 함.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</a:t>
            </a:r>
            <a:endParaRPr/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311700" y="1152474"/>
            <a:ext cx="8520600" cy="38646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핸들러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자바스크립트에서 자주 사용되는 이벤트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click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mousedown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mouseup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mousemove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keydown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keyup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wheel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load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사용 예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document.onload = function(event) {  }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button.onclick = function() {  }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button.addEventListener('click', function() {})</a:t>
            </a:r>
            <a:endParaRPr/>
          </a:p>
        </p:txBody>
      </p:sp>
      <p:graphicFrame>
        <p:nvGraphicFramePr>
          <p:cNvPr id="258" name="Google Shape;258;p34"/>
          <p:cNvGraphicFramePr/>
          <p:nvPr/>
        </p:nvGraphicFramePr>
        <p:xfrm>
          <a:off x="3549315" y="28270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{0E51DBCE-691E-4ADD-AAAF-7C89E557DAC2}</a:tableStyleId>
              </a:tblPr>
              <a:tblGrid>
                <a:gridCol w="2971800"/>
                <a:gridCol w="2085475"/>
              </a:tblGrid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형식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설명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button.onclick = function() {}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이벤트 다중 추가 불가능.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button.addEventListener('click', function() {})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이벤트 다중 추가 가능.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311700" y="1152475"/>
            <a:ext cx="3645305" cy="5711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드래그 앤 드롭 기능 구현 (1)</a:t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72" y="510846"/>
            <a:ext cx="2311684" cy="172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372" y="2511695"/>
            <a:ext cx="2154952" cy="187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/>
          <p:nvPr/>
        </p:nvSpPr>
        <p:spPr>
          <a:xfrm>
            <a:off x="329558" y="4701200"/>
            <a:ext cx="70180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https://www.codeproject.com/Articles/226193/cross-browser-drag-and-drop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36"/>
          <p:cNvCxnSpPr/>
          <p:nvPr/>
        </p:nvCxnSpPr>
        <p:spPr>
          <a:xfrm rot="10800000">
            <a:off x="6258894" y="436971"/>
            <a:ext cx="0" cy="40783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4" name="Google Shape;27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282" y="2002725"/>
            <a:ext cx="5431927" cy="191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드래그 앤 드롭 기능 구현 (2)</a:t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339616" y="4780735"/>
            <a:ext cx="36199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https://www.youtube.com/watch?v=C22hQKE_32c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18" y="1953300"/>
            <a:ext cx="3730678" cy="156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6915" y="987133"/>
            <a:ext cx="3934891" cy="379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카로셀 이미지 슬라이더 구현</a:t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478" y="1929059"/>
            <a:ext cx="3047921" cy="217021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8"/>
          <p:cNvSpPr/>
          <p:nvPr/>
        </p:nvSpPr>
        <p:spPr>
          <a:xfrm>
            <a:off x="305384" y="4665792"/>
            <a:ext cx="300114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http://uxuiz.cafe24.com/wp/archives/4889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6224" y="1693074"/>
            <a:ext cx="40671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Javascript 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Javascript 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Object</a:t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311700" y="1152475"/>
            <a:ext cx="8520600" cy="3590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논리적으로 연관 있는 것들의 묶음.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객체는 중괄호 {} 사용하여 정의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Property 접근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마침표(.) 사용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대괄호 및 문자열 인덱스 사용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saram['name']  == saram.name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Function도 가질 수 있음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 saram = {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name : '홍길동',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greeting : function() {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	return  "hello " + this.name;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}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prototype</a:t>
            </a:r>
            <a:endParaRPr/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원형, 기초 형태, 원래의 초기 모델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rapid prototyping - 요구 사항을 대략 먼저 만들어 보는 것.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다른 객체로부터 상속 가능하게 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 function은 prototype이라는 property가 기본 포함 되어 있다.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constructor : function의 생성자 함수를 참조한다.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__proto__ : 함수의 prototype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크롬 개발자 도구에서 console.dir(object)으로 확인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prototype chain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상속 관계에 따라서 prototype이 확장 됨.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class</a:t>
            </a:r>
            <a:endParaRPr/>
          </a:p>
        </p:txBody>
      </p:sp>
      <p:sp>
        <p:nvSpPr>
          <p:cNvPr id="315" name="Google Shape;31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ES6부터 지원 됨.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이전엔 function를 이용해서 클래스 생성자 함수 선언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class는 Object를 위한 템플릿이라고 할 수 있다.(관련 항목을 묶는 것)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new 연산자를 이용해서 객체를 생성한다.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const saram = new Saram("홍길동", "대졸")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constructor() 생성자 함수가 별도로 정해져 있다.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Class로 일관되게 비슷한 형태의 instance가 생성 됨.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생성된 instance들은 각각 다른 property값을 가진다.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static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클래스 멤버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클래스 명으로 바로 접근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Getters And Setters</a:t>
            </a:r>
            <a:endParaRPr/>
          </a:p>
        </p:txBody>
      </p:sp>
      <p:sp>
        <p:nvSpPr>
          <p:cNvPr id="321" name="Google Shape;321;p43"/>
          <p:cNvSpPr txBox="1"/>
          <p:nvPr>
            <p:ph idx="1" type="body"/>
          </p:nvPr>
        </p:nvSpPr>
        <p:spPr>
          <a:xfrm>
            <a:off x="311700" y="1107870"/>
            <a:ext cx="8520600" cy="3917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getter 메소드 : 프로퍼티를 읽기 위한 용도.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get keyworkd로 지정</a:t>
            </a:r>
            <a:endParaRPr sz="11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setter 메소드 : 포로퍼티에 값을 쓰기 위한 용도.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set keyword로 정의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일반적으로 잘못된 값이 들어가지 않도록 validation 과정 추가.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예시</a:t>
            </a:r>
            <a:endParaRPr sz="1600"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class Saram {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constructor(name, age) {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	this.name = name; this.age = age</a:t>
            </a:r>
            <a:endParaRPr sz="1050"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}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set  name(name) {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	this.name = name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}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get  name() {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	return "name is " + this.name</a:t>
            </a:r>
            <a:endParaRPr sz="1050"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} </a:t>
            </a:r>
            <a:endParaRPr sz="1050"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}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new Saram("홍길동", 25).name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상속</a:t>
            </a:r>
            <a:endParaRPr/>
          </a:p>
        </p:txBody>
      </p:sp>
      <p:sp>
        <p:nvSpPr>
          <p:cNvPr id="327" name="Google Shape;32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Saram에서 상속 받아서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Student 클래스 생성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Super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Base class인 Saram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getInfo() method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method Overriding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배열 (Array) 컬렉션</a:t>
            </a:r>
            <a:endParaRPr/>
          </a:p>
        </p:txBody>
      </p:sp>
      <p:sp>
        <p:nvSpPr>
          <p:cNvPr id="333" name="Google Shape;33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리스트 기능을 가진 배열. 대괄호 [] 사용.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가능한 같은 타입의 요소들로 배열 구성하는 것을 권장 함.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Javascript 타입은 dynamic이어서 다른 타입 요소로 배열 구성이 가능 함.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length 프로퍼티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배열의 길이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속성도 배열기호 []를 사용해서 접근 가능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window['name'] == window.name == this.name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4" name="Google Shape;334;p45"/>
          <p:cNvSpPr/>
          <p:nvPr/>
        </p:nvSpPr>
        <p:spPr>
          <a:xfrm>
            <a:off x="323731" y="4662974"/>
            <a:ext cx="3679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https://www.w3schools.com/js/js_arrays.asp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Array Methods</a:t>
            </a:r>
            <a:endParaRPr/>
          </a:p>
        </p:txBody>
      </p:sp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311700" y="1152475"/>
            <a:ext cx="85206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700"/>
              <a:t>자바스크립트 배열 컬렉션</a:t>
            </a:r>
            <a:endParaRPr sz="17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300"/>
              <a:t>기본적으로 Array에 포함된 다양한 method를 제공한다.</a:t>
            </a:r>
            <a:endParaRPr sz="15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forEach - 기본 interation</a:t>
            </a:r>
            <a:endParaRPr sz="15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map - 요소에 새 매핑</a:t>
            </a:r>
            <a:endParaRPr sz="15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filter - 검색 후 조건에 맞는 값으로 새 배열 생성</a:t>
            </a:r>
            <a:endParaRPr sz="15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reduce - 배열을 돌면서 한 값을 계산 (총합, 평균 등)</a:t>
            </a:r>
            <a:endParaRPr sz="17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push / pop - 맨뒤</a:t>
            </a:r>
            <a:endParaRPr sz="15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splice - 위치, 삭제, 추가</a:t>
            </a:r>
            <a:endParaRPr sz="15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slice - 잘라서 새 배열 생성</a:t>
            </a:r>
            <a:endParaRPr sz="15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findIndex - 위치 찾기</a:t>
            </a:r>
            <a:endParaRPr sz="15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every - 모든 요소가 조건 만족을 하는지</a:t>
            </a:r>
            <a:endParaRPr sz="15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some - 조건 만족하는 요소가 있는지</a:t>
            </a:r>
            <a:endParaRPr sz="15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ES6 Arrow Function</a:t>
            </a:r>
            <a:endParaRPr/>
          </a:p>
        </p:txBody>
      </p:sp>
      <p:sp>
        <p:nvSpPr>
          <p:cNvPr id="346" name="Google Shape;34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Arrow function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기존 function 키워드 보다 간결하게 함수 표현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불필요한 보일러 플레이트가 없어서 사용하기 편리하다.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Arrow function은 익명 함수이므로 Callback 함수로 많이 사용 됨.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배열 처리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배열은 컬렉션 라이브러리가 합쳐진 형태로 아주 많이 사용 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Arrow function과 함께 사용하면 상당한 시너지 효과를 낼 수 있다.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ES6 Arrow Function</a:t>
            </a:r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함수를 간결하게 작성 가능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Anonymouse(익명) function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이름을 붙이지 않은 함수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Arrow(화살표) 사용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function 대신 =&gt; 사용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기본 문법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(매개변수) =&gt; { 실행 처리 문장}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매개변수가 없는 경우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() =&gt; { 실행 처리 문장}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매개변수가 한 개인 경우 괄호 생략 가능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 =&gt; { 실행 처리 문장}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ES6 Arrow Function</a:t>
            </a:r>
            <a:endParaRPr/>
          </a:p>
        </p:txBody>
      </p:sp>
      <p:sp>
        <p:nvSpPr>
          <p:cNvPr id="358" name="Google Shape;35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실행 처리 문이 return 한 줄 뿐인 경우는 중괄호 블럭 생략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(매개변수, 매개변수) =&gt; 반환 값(또는 식)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(a, b) =&gt; a+b</a:t>
            </a: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객체를 반환 할 때는 괄호가 필요하다.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(매개변수, 매개변수) =&gt; (객체)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setTimeout()이나 setInterval() 함수에 사용 되는 콜백 함수도 Arrow function으로 처리 할 수 있다.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Javascript 동작 환경</a:t>
            </a:r>
            <a:endParaRPr/>
          </a:p>
        </p:txBody>
      </p:sp>
      <p:sp>
        <p:nvSpPr>
          <p:cNvPr id="76" name="Google Shape;7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 browser에서 동작하는 Javascript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주로 DOM(Document Object Model)을 사용해서 HTML 변경.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 browser를 벗어난 Javascript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Node.js를 사용하면 웹 브라우저 환경이 아니어도 Javascript 실행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Back-end, desktop 앱 및 mobile 앱 개발에 사용됨. (크로스 플렛폼)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CRA를 이용한 React.js 프로젝트를 생성 하면 Node.js 서버 환경으로 생성 됨.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369" name="Google Shape;36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짝 맞추기 퍼즐 구현</a:t>
            </a:r>
            <a:endParaRPr/>
          </a:p>
        </p:txBody>
      </p:sp>
      <p:pic>
        <p:nvPicPr>
          <p:cNvPr id="370" name="Google Shape;37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056" y="1152525"/>
            <a:ext cx="3269182" cy="365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376" name="Google Shape;37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햄버거 하우스 구현</a:t>
            </a:r>
            <a:endParaRPr/>
          </a:p>
        </p:txBody>
      </p:sp>
      <p:pic>
        <p:nvPicPr>
          <p:cNvPr id="377" name="Google Shape;37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097" y="1707165"/>
            <a:ext cx="4072612" cy="304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pic>
        <p:nvPicPr>
          <p:cNvPr id="383" name="Google Shape;383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476" y="1271574"/>
            <a:ext cx="3295650" cy="35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Javascript API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Javascript 문서 실행 순서</a:t>
            </a:r>
            <a:endParaRPr/>
          </a:p>
        </p:txBody>
      </p:sp>
      <p:pic>
        <p:nvPicPr>
          <p:cNvPr id="394" name="Google Shape;39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903" y="1508231"/>
            <a:ext cx="7857366" cy="297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Javascript DOM 객체</a:t>
            </a:r>
            <a:endParaRPr/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동적인 HTML문서 구현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 selector - Event handler :  이벤트에 따라서 문서 요소의 속성 변경.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DOM객체의 멤버 속성 확인 : console.dir(DOM객체)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이벤트 속성, style, title 등을 확인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HTML 요소를 DOM 객체 형태로 참조해서 이벤트 핸들러를 추가한다.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이벤트가 발생하면 특정 연산 하거나 요소를 변경, 추가, 제거 할 수 있다.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DOM(Document Object Model)</a:t>
            </a:r>
            <a:endParaRPr/>
          </a:p>
        </p:txBody>
      </p:sp>
      <p:sp>
        <p:nvSpPr>
          <p:cNvPr id="406" name="Google Shape;40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HTML 문서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단순 텍스트 파일이다.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프로그램 안에서 제어 하기 위해서는 DOM 객체로 변환 해야 함.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HTML 문서 내의 text를 읽어서 DOM tree 형태로 구성 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처리된 객체는 다시 파일로 렌더링 해 준다.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Tree 구조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최상위 root로 부터 분화 되어 내려 가는 형태. (최상위 객체는 window)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실제로는 부모 요소 안에 자식 요소가 들어가는 형태.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연결 된 Node들 간에 부모(parent) - 자식(child) 관계 형성. 형제(sibling)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element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style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content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event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DOM(Document Object Model) Tree</a:t>
            </a:r>
            <a:endParaRPr/>
          </a:p>
        </p:txBody>
      </p:sp>
      <p:sp>
        <p:nvSpPr>
          <p:cNvPr id="412" name="Google Shape;412;p57"/>
          <p:cNvSpPr txBox="1"/>
          <p:nvPr>
            <p:ph idx="1" type="body"/>
          </p:nvPr>
        </p:nvSpPr>
        <p:spPr>
          <a:xfrm>
            <a:off x="311700" y="1152475"/>
            <a:ext cx="5089791" cy="652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DOM은 계층적인 Tree 구조이다</a:t>
            </a:r>
            <a:endParaRPr/>
          </a:p>
        </p:txBody>
      </p:sp>
      <p:pic>
        <p:nvPicPr>
          <p:cNvPr id="413" name="Google Shape;41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5260" y="2298483"/>
            <a:ext cx="3363395" cy="20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673" y="2002354"/>
            <a:ext cx="5066587" cy="237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420" name="Google Shape;420;p58"/>
          <p:cNvSpPr txBox="1"/>
          <p:nvPr>
            <p:ph idx="1" type="body"/>
          </p:nvPr>
        </p:nvSpPr>
        <p:spPr>
          <a:xfrm>
            <a:off x="311700" y="1152475"/>
            <a:ext cx="4493524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localStorage.setItem("name", "John Doe");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localStorage.getItem("name");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저장소 개체 속성 및 메소드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421" name="Google Shape;421;p58"/>
          <p:cNvSpPr/>
          <p:nvPr/>
        </p:nvSpPr>
        <p:spPr>
          <a:xfrm>
            <a:off x="260390" y="4764552"/>
            <a:ext cx="45448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https://www.w3schools.com/js/js_api_web_storage.asp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804" y="2198589"/>
            <a:ext cx="3837849" cy="161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2938" y="2198589"/>
            <a:ext cx="3837849" cy="8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8"/>
          <p:cNvSpPr txBox="1"/>
          <p:nvPr/>
        </p:nvSpPr>
        <p:spPr>
          <a:xfrm>
            <a:off x="4640561" y="1760488"/>
            <a:ext cx="4493524" cy="561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Strage API 관련 메소드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8"/>
          <p:cNvSpPr txBox="1"/>
          <p:nvPr/>
        </p:nvSpPr>
        <p:spPr>
          <a:xfrm>
            <a:off x="7267575" y="4764552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관련 실습으로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Java와 다른 Javascript</a:t>
            </a:r>
            <a:endParaRPr/>
          </a:p>
        </p:txBody>
      </p:sp>
      <p:sp>
        <p:nvSpPr>
          <p:cNvPr id="82" name="Google Shape;82;p6"/>
          <p:cNvSpPr txBox="1"/>
          <p:nvPr>
            <p:ph idx="1" type="body"/>
          </p:nvPr>
        </p:nvSpPr>
        <p:spPr>
          <a:xfrm>
            <a:off x="311700" y="1152474"/>
            <a:ext cx="8520600" cy="37614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Java</a:t>
            </a:r>
            <a:endParaRPr sz="17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컴파일 방식</a:t>
            </a:r>
            <a:endParaRPr sz="11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주로 어플리케이션이나 back-end 개발</a:t>
            </a:r>
            <a:endParaRPr sz="11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C ,C++ ,C#과 유사하다.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컴파일 결과는 JVM에서 인터프리터 되는 bytecode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JVM(Java Virtual Machine) 자바 가상머신.</a:t>
            </a:r>
            <a:endParaRPr sz="11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Javascript</a:t>
            </a:r>
            <a:endParaRPr sz="15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Netscape에서 LiveScript란 이름으로 개발.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Java가 유행 해서 Javascript로 개명.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MS에서 JScript 발표.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VBscript, Actionscript, JScript, Javascript 등 유사한 스크립트가 생겨 남.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Netscape가 ECMA script 표준 제안.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현재 ES6+알파 버전으로 발전 (2015년 이후)</a:t>
            </a:r>
            <a:endParaRPr sz="12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형태가 비슷해 보이나 계보와 용도가 다름.</a:t>
            </a:r>
            <a:endParaRPr sz="17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자바스크립트는 스크립트 언어 중엔 최강이다.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NASA에서도 공식적으로 Javascript 사용. (드론 개발에도 Javascript가 사용된다.)</a:t>
            </a:r>
            <a:endParaRPr sz="13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JSON 데이터 형식 개념</a:t>
            </a:r>
            <a:endParaRPr/>
          </a:p>
        </p:txBody>
      </p:sp>
      <p:pic>
        <p:nvPicPr>
          <p:cNvPr id="431" name="Google Shape;431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959" y="1095105"/>
            <a:ext cx="5842450" cy="349483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31"/>
          <p:cNvSpPr/>
          <p:nvPr/>
        </p:nvSpPr>
        <p:spPr>
          <a:xfrm>
            <a:off x="246538" y="4724093"/>
            <a:ext cx="28408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https://coding-restaurant.tistory.com/38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438" name="Google Shape;438;p60"/>
          <p:cNvSpPr txBox="1"/>
          <p:nvPr>
            <p:ph idx="1" type="body"/>
          </p:nvPr>
        </p:nvSpPr>
        <p:spPr>
          <a:xfrm>
            <a:off x="311700" y="1637080"/>
            <a:ext cx="3313532" cy="29317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JSON 자체는 문자열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데이터는 이름/값 쌍.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데이터는 쉼표로 구분.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중괄호는 객체를 보유.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대괄호는 배열을 포함.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439" name="Google Shape;43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5232" y="1637080"/>
            <a:ext cx="4782393" cy="64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5232" y="2637306"/>
            <a:ext cx="5114166" cy="67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Effect</a:t>
            </a:r>
            <a:endParaRPr/>
          </a:p>
        </p:txBody>
      </p:sp>
      <p:sp>
        <p:nvSpPr>
          <p:cNvPr id="446" name="Google Shape;446;p61"/>
          <p:cNvSpPr txBox="1"/>
          <p:nvPr>
            <p:ph idx="1" type="body"/>
          </p:nvPr>
        </p:nvSpPr>
        <p:spPr>
          <a:xfrm>
            <a:off x="311700" y="1152475"/>
            <a:ext cx="2722813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CSS transition 활용.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CSS animate 활용.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setInterval 메서드</a:t>
            </a:r>
            <a:endParaRPr sz="1600"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US" sz="1600"/>
              <a:t>콜백 함수 활용</a:t>
            </a:r>
            <a:endParaRPr sz="1600"/>
          </a:p>
        </p:txBody>
      </p:sp>
      <p:sp>
        <p:nvSpPr>
          <p:cNvPr id="447" name="Google Shape;447;p61"/>
          <p:cNvSpPr/>
          <p:nvPr/>
        </p:nvSpPr>
        <p:spPr>
          <a:xfrm>
            <a:off x="263102" y="4732184"/>
            <a:ext cx="46041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https://www.w3schools.com/js/js_htmldom_animate.asp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0675" y="876341"/>
            <a:ext cx="3622281" cy="357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이벤트 처리 기법</a:t>
            </a:r>
            <a:endParaRPr/>
          </a:p>
        </p:txBody>
      </p:sp>
      <p:sp>
        <p:nvSpPr>
          <p:cNvPr id="454" name="Google Shape;45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이벤트 리스너 - 이벤트 처리기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이벤트 주도형 프로그래밍</a:t>
            </a:r>
            <a:endParaRPr sz="1600"/>
          </a:p>
        </p:txBody>
      </p:sp>
      <p:sp>
        <p:nvSpPr>
          <p:cNvPr id="455" name="Google Shape;455;p62"/>
          <p:cNvSpPr/>
          <p:nvPr/>
        </p:nvSpPr>
        <p:spPr>
          <a:xfrm>
            <a:off x="331310" y="4748368"/>
            <a:ext cx="41120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https://m.blog.naver.com/lool2389/220907162838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62"/>
          <p:cNvGrpSpPr/>
          <p:nvPr/>
        </p:nvGrpSpPr>
        <p:grpSpPr>
          <a:xfrm>
            <a:off x="331309" y="1959955"/>
            <a:ext cx="8512840" cy="2814345"/>
            <a:chOff x="331309" y="1692919"/>
            <a:chExt cx="8512840" cy="2814345"/>
          </a:xfrm>
        </p:grpSpPr>
        <p:pic>
          <p:nvPicPr>
            <p:cNvPr id="457" name="Google Shape;457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1309" y="1692921"/>
              <a:ext cx="3465609" cy="1480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03476" y="1692919"/>
              <a:ext cx="4840673" cy="2814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addEventListener 메서드</a:t>
            </a:r>
            <a:endParaRPr/>
          </a:p>
        </p:txBody>
      </p:sp>
      <p:sp>
        <p:nvSpPr>
          <p:cNvPr id="464" name="Google Shape;464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target.addEventListener(type, listener, useCaptuer);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target : 이벤트 리스너를 등록 할 DOM 노드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type : 이벤트 유형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listener : 이벤트 발생 시 처리 할 콜백 함수.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useCapture : 이벤트 단계, 캡처링/버블링(default) 단계 설정.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장점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같은 요소의 같은 이벤트에 여러 이벤트 리스너 추가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버블링 캡처링 설정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removeEventListener, stopPropagation, preventDefault 등의 메서드로 이벤트 전파를 정밀하게 제어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HTML 요소를 포함한 모든 DOM 노드에 이벤트 리스너 등록 가능.</a:t>
            </a:r>
            <a:endParaRPr/>
          </a:p>
        </p:txBody>
      </p:sp>
      <p:sp>
        <p:nvSpPr>
          <p:cNvPr id="465" name="Google Shape;465;p63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3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 객체</a:t>
            </a:r>
            <a:endParaRPr/>
          </a:p>
        </p:txBody>
      </p:sp>
      <p:sp>
        <p:nvSpPr>
          <p:cNvPr id="472" name="Google Shape;472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function (</a:t>
            </a:r>
            <a:r>
              <a:rPr lang="en-US">
                <a:solidFill>
                  <a:srgbClr val="FF0000"/>
                </a:solidFill>
              </a:rPr>
              <a:t>event</a:t>
            </a:r>
            <a:r>
              <a:rPr lang="en-US"/>
              <a:t>) =&gt; 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	event.target.style.backgroundColor = "orange";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}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핸들러에는 event 객체가 자동 생성 된다.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event 객체를 통해서 이벤트의 target 요소에 관련된 정보 사용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event 인자를 간단히 줄여서 e로 사용하는 것이 관례.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발생 이벤트의 유형에 따라서 event 객체의 속성이 다르다.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3" name="Google Shape;473;p64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4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 객체 공통 속성</a:t>
            </a:r>
            <a:endParaRPr/>
          </a:p>
        </p:txBody>
      </p:sp>
      <p:sp>
        <p:nvSpPr>
          <p:cNvPr id="480" name="Google Shape;480;p65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5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803" y="1157161"/>
            <a:ext cx="4441770" cy="3390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Mouse Event 객체</a:t>
            </a:r>
            <a:endParaRPr/>
          </a:p>
        </p:txBody>
      </p:sp>
      <p:sp>
        <p:nvSpPr>
          <p:cNvPr id="488" name="Google Shape;488;p66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6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2941" y="1124069"/>
            <a:ext cx="4355638" cy="3447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Keyboard Event 객체</a:t>
            </a:r>
            <a:endParaRPr/>
          </a:p>
        </p:txBody>
      </p:sp>
      <p:sp>
        <p:nvSpPr>
          <p:cNvPr id="496" name="Google Shape;496;p67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059" y="1157159"/>
            <a:ext cx="4441853" cy="342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 단계</a:t>
            </a:r>
            <a:endParaRPr/>
          </a:p>
        </p:txBody>
      </p:sp>
      <p:sp>
        <p:nvSpPr>
          <p:cNvPr id="504" name="Google Shape;504;p68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8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" y="1223964"/>
            <a:ext cx="4037259" cy="141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1159" y="2448874"/>
            <a:ext cx="2513581" cy="73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008" y="3136130"/>
            <a:ext cx="3568513" cy="124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SPA(Single Page Application)</a:t>
            </a:r>
            <a:endParaRPr/>
          </a:p>
        </p:txBody>
      </p:sp>
      <p:sp>
        <p:nvSpPr>
          <p:cNvPr id="88" name="Google Shape;8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SPA 단일 페이지 어플리케이션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여러 페이지를 링크로 연결 하지 않기 때문에 불필요한 로드가 발생하지 않음.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Ajax 기술을 이용해서 서버와 JSON 문자열로 데이터를 주고 받는다.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데이터가 변경 되는 부분만 바뀌기 때문에 모든 내용을 Redirect 할 필요가 없다.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Javascript 비동기 통신 관련 기술 기반.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SPA Framework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React.js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Vue.js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Angular.js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이벤트 리스너 함수 활용</a:t>
            </a:r>
            <a:endParaRPr/>
          </a:p>
        </p:txBody>
      </p:sp>
      <p:sp>
        <p:nvSpPr>
          <p:cNvPr id="514" name="Google Shape;514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전파 취소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event.stopPropagation();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전파 일시 정지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event.stopImmediatePropagation();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기본 동작 취소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event.preventDefault();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bind 메서드를 사용하면 이벤트 핸들러의 this를 지정 가능하다.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Person.prototype.handleEvent - 이벤트 핸들러 함수 대신 사용 가능한 객체.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ES6의 화살표 함수는 객체가 초기화 되는 시점에 this가 결정 됨.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함수를 반환 하는 함수를 이벤트 리스너로 등록. - 코드의 가독성이 좋아 짐.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Node.js express 서버</a:t>
            </a:r>
            <a:endParaRPr/>
          </a:p>
        </p:txBody>
      </p:sp>
      <p:sp>
        <p:nvSpPr>
          <p:cNvPr id="520" name="Google Shape;520;p132"/>
          <p:cNvSpPr txBox="1"/>
          <p:nvPr>
            <p:ph idx="1" type="body"/>
          </p:nvPr>
        </p:nvSpPr>
        <p:spPr>
          <a:xfrm>
            <a:off x="311700" y="1464657"/>
            <a:ext cx="4130827" cy="31042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Node.js는 구축 플랫폼이다.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크롬의 자바 런타임</a:t>
            </a:r>
            <a:r>
              <a:rPr lang="en-US" sz="1400"/>
              <a:t> 빠르고 쉽게 확장 가능한 네트워크 응용 프로그램을 구축.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Node.js는 분산 장치에서 실행하는 데이터 집약적 인 실시간 애플리케이션에 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가볍고 효율적으로 완벽하게 이벤트 중심, 논 블로킹 (non-blocking) I / O 모델을 사용합니다.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express 프레임워크</a:t>
            </a:r>
            <a:endParaRPr sz="1400"/>
          </a:p>
        </p:txBody>
      </p:sp>
      <p:pic>
        <p:nvPicPr>
          <p:cNvPr id="521" name="Google Shape;521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9632" y="1464658"/>
            <a:ext cx="3994348" cy="2776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Node.js express 프레임워크</a:t>
            </a:r>
            <a:endParaRPr/>
          </a:p>
        </p:txBody>
      </p:sp>
      <p:sp>
        <p:nvSpPr>
          <p:cNvPr id="527" name="Google Shape;527;p133"/>
          <p:cNvSpPr txBox="1"/>
          <p:nvPr>
            <p:ph idx="1" type="body"/>
          </p:nvPr>
        </p:nvSpPr>
        <p:spPr>
          <a:xfrm>
            <a:off x="311700" y="1152475"/>
            <a:ext cx="8520600" cy="6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http://expressjs.com/en/guide/routing.html</a:t>
            </a:r>
            <a:endParaRPr/>
          </a:p>
        </p:txBody>
      </p:sp>
      <p:grpSp>
        <p:nvGrpSpPr>
          <p:cNvPr id="528" name="Google Shape;528;p133"/>
          <p:cNvGrpSpPr/>
          <p:nvPr/>
        </p:nvGrpSpPr>
        <p:grpSpPr>
          <a:xfrm>
            <a:off x="876299" y="1714929"/>
            <a:ext cx="4562476" cy="3046315"/>
            <a:chOff x="876299" y="1714929"/>
            <a:chExt cx="4562476" cy="3046315"/>
          </a:xfrm>
        </p:grpSpPr>
        <p:pic>
          <p:nvPicPr>
            <p:cNvPr id="529" name="Google Shape;529;p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6299" y="1714931"/>
              <a:ext cx="3971925" cy="2034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300" y="3962399"/>
              <a:ext cx="4562475" cy="7988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48224" y="1714929"/>
              <a:ext cx="590551" cy="20347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Javascript Ajax</a:t>
            </a:r>
            <a:endParaRPr/>
          </a:p>
        </p:txBody>
      </p:sp>
      <p:sp>
        <p:nvSpPr>
          <p:cNvPr id="537" name="Google Shape;537;p134"/>
          <p:cNvSpPr txBox="1"/>
          <p:nvPr>
            <p:ph idx="1" type="body"/>
          </p:nvPr>
        </p:nvSpPr>
        <p:spPr>
          <a:xfrm>
            <a:off x="311700" y="1468535"/>
            <a:ext cx="4171288" cy="17128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XMLHttpRequest 객체 생성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콜백 함수 정의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XMLHttpRequest 객체 열기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서버에 요청 보내기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38" name="Google Shape;538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025" y="1468535"/>
            <a:ext cx="3671917" cy="268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35"/>
          <p:cNvSpPr txBox="1"/>
          <p:nvPr>
            <p:ph type="title"/>
          </p:nvPr>
        </p:nvSpPr>
        <p:spPr>
          <a:xfrm>
            <a:off x="47605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미리 보기 (서버 사이드)</a:t>
            </a:r>
            <a:endParaRPr/>
          </a:p>
        </p:txBody>
      </p:sp>
      <p:sp>
        <p:nvSpPr>
          <p:cNvPr id="544" name="Google Shape;544;p135"/>
          <p:cNvSpPr txBox="1"/>
          <p:nvPr>
            <p:ph idx="1" type="body"/>
          </p:nvPr>
        </p:nvSpPr>
        <p:spPr>
          <a:xfrm>
            <a:off x="416200" y="479050"/>
            <a:ext cx="85206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https://www.w3schools.com/nodejs/nodejs_uploadfiles.asp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Node.js 서버에 처리 되는 소스 코드드</a:t>
            </a:r>
            <a:endParaRPr/>
          </a:p>
        </p:txBody>
      </p:sp>
      <p:sp>
        <p:nvSpPr>
          <p:cNvPr id="545" name="Google Shape;545;p135"/>
          <p:cNvSpPr txBox="1"/>
          <p:nvPr/>
        </p:nvSpPr>
        <p:spPr>
          <a:xfrm>
            <a:off x="990775" y="1203700"/>
            <a:ext cx="64554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'/fileupload'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b="1" lang="en-US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formidable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CB4B16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IncomingForm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(err, fields, files) {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-US" sz="1050">
                <a:solidFill>
                  <a:srgbClr val="93A1A1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//console.log('1 &gt;&gt;&gt; PARSE!', fields);</a:t>
            </a:r>
            <a:endParaRPr i="1" sz="1050">
              <a:solidFill>
                <a:srgbClr val="93A1A1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-US" sz="1050">
                <a:solidFill>
                  <a:srgbClr val="93A1A1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//console.log("&gt;&gt;&gt; filetoupload.length : ", files.filetoupload.length);</a:t>
            </a:r>
            <a:endParaRPr i="1" sz="1050">
              <a:solidFill>
                <a:srgbClr val="93A1A1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D3368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filetoupload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.length;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oldpath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filetoupload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filepath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newpath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'C:/Users/User/upload/'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filetoupload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originalFilename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CB4B16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fs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rename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oldpath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newpath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(err) {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write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'File uploaded and moved!'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});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36"/>
          <p:cNvSpPr txBox="1"/>
          <p:nvPr>
            <p:ph type="title"/>
          </p:nvPr>
        </p:nvSpPr>
        <p:spPr>
          <a:xfrm>
            <a:off x="294463" y="236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미리보기 (클라이언트 사이드)</a:t>
            </a:r>
            <a:endParaRPr/>
          </a:p>
        </p:txBody>
      </p:sp>
      <p:pic>
        <p:nvPicPr>
          <p:cNvPr id="551" name="Google Shape;551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338" y="986839"/>
            <a:ext cx="7509334" cy="377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37"/>
          <p:cNvSpPr txBox="1"/>
          <p:nvPr>
            <p:ph type="title"/>
          </p:nvPr>
        </p:nvSpPr>
        <p:spPr>
          <a:xfrm>
            <a:off x="311700" y="319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업로드 Ajax 버튼 이벤트핸들러 (클라이언트 -&gt; 서버)</a:t>
            </a:r>
            <a:endParaRPr/>
          </a:p>
        </p:txBody>
      </p:sp>
      <p:sp>
        <p:nvSpPr>
          <p:cNvPr id="557" name="Google Shape;557;p137"/>
          <p:cNvSpPr txBox="1"/>
          <p:nvPr>
            <p:ph idx="1" type="body"/>
          </p:nvPr>
        </p:nvSpPr>
        <p:spPr>
          <a:xfrm>
            <a:off x="311700" y="1152475"/>
            <a:ext cx="2783925" cy="6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FormData 객체 사용</a:t>
            </a:r>
            <a:endParaRPr/>
          </a:p>
        </p:txBody>
      </p:sp>
      <p:sp>
        <p:nvSpPr>
          <p:cNvPr id="558" name="Google Shape;558;p137"/>
          <p:cNvSpPr/>
          <p:nvPr/>
        </p:nvSpPr>
        <p:spPr>
          <a:xfrm>
            <a:off x="5829300" y="1172207"/>
            <a:ext cx="3009900" cy="3808735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e.</a:t>
            </a:r>
            <a:r>
              <a:rPr b="0" i="0" lang="en-US" sz="1050" u="none" cap="none" strike="noStrike">
                <a:solidFill>
                  <a:srgbClr val="FFC66D"/>
                </a:solidFill>
                <a:latin typeface="Arimo"/>
                <a:ea typeface="Arimo"/>
                <a:cs typeface="Arimo"/>
                <a:sym typeface="Arimo"/>
              </a:rPr>
              <a:t>preventDefault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()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;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var 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form = </a:t>
            </a:r>
            <a:r>
              <a:rPr b="0" i="0" lang="en-US" sz="1050" u="none" cap="none" strike="noStrike">
                <a:solidFill>
                  <a:srgbClr val="9876AA"/>
                </a:solidFill>
                <a:latin typeface="Arimo"/>
                <a:ea typeface="Arimo"/>
                <a:cs typeface="Arimo"/>
                <a:sym typeface="Arimo"/>
              </a:rPr>
              <a:t>$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b="0" i="0" lang="en-US" sz="1050" u="none" cap="none" strike="noStrike">
                <a:solidFill>
                  <a:srgbClr val="6A8759"/>
                </a:solidFill>
                <a:latin typeface="Arimo"/>
                <a:ea typeface="Arimo"/>
                <a:cs typeface="Arimo"/>
                <a:sym typeface="Arimo"/>
              </a:rPr>
              <a:t>'#fileUploadForm'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)[</a:t>
            </a:r>
            <a:r>
              <a:rPr b="0" i="0" lang="en-US" sz="1050" u="none" cap="none" strike="noStrike">
                <a:solidFill>
                  <a:srgbClr val="6897BB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]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;        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</a:t>
            </a:r>
            <a:r>
              <a:rPr b="0" i="0" lang="en-US" sz="105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// Create an FormData object          </a:t>
            </a:r>
            <a:br>
              <a:rPr b="0" i="0" lang="en-US" sz="105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   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var 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data = 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new </a:t>
            </a:r>
            <a:r>
              <a:rPr b="0" i="0" lang="en-US" sz="1050" u="none" cap="none" strike="noStrike">
                <a:solidFill>
                  <a:srgbClr val="FFC66D"/>
                </a:solidFill>
                <a:latin typeface="Arimo"/>
                <a:ea typeface="Arimo"/>
                <a:cs typeface="Arimo"/>
                <a:sym typeface="Arimo"/>
              </a:rPr>
              <a:t>FormData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(form)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; 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9876AA"/>
                </a:solidFill>
                <a:latin typeface="Arimo"/>
                <a:ea typeface="Arimo"/>
                <a:cs typeface="Arimo"/>
                <a:sym typeface="Arimo"/>
              </a:rPr>
              <a:t>$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r>
              <a:rPr b="0" i="0" lang="en-US" sz="1050" u="none" cap="none" strike="noStrike">
                <a:solidFill>
                  <a:srgbClr val="FFC66D"/>
                </a:solidFill>
                <a:latin typeface="Arimo"/>
                <a:ea typeface="Arimo"/>
                <a:cs typeface="Arimo"/>
                <a:sym typeface="Arimo"/>
              </a:rPr>
              <a:t>ajax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({</a:t>
            </a:r>
            <a:b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       </a:t>
            </a:r>
            <a:r>
              <a:rPr b="0" i="0" lang="en-US" sz="1050" u="none" cap="none" strike="noStrike">
                <a:solidFill>
                  <a:srgbClr val="9876AA"/>
                </a:solidFill>
                <a:latin typeface="Arimo"/>
                <a:ea typeface="Arimo"/>
                <a:cs typeface="Arimo"/>
                <a:sym typeface="Arimo"/>
              </a:rPr>
              <a:t>type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b="0" i="0" lang="en-US" sz="1050" u="none" cap="none" strike="noStrike">
                <a:solidFill>
                  <a:srgbClr val="6A8759"/>
                </a:solidFill>
                <a:latin typeface="Arimo"/>
                <a:ea typeface="Arimo"/>
                <a:cs typeface="Arimo"/>
                <a:sym typeface="Arimo"/>
              </a:rPr>
              <a:t>"POST"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</a:t>
            </a:r>
            <a:r>
              <a:rPr b="0" i="0" lang="en-US" sz="1050" u="none" cap="none" strike="noStrike">
                <a:solidFill>
                  <a:srgbClr val="9876AA"/>
                </a:solidFill>
                <a:latin typeface="Arimo"/>
                <a:ea typeface="Arimo"/>
                <a:cs typeface="Arimo"/>
                <a:sym typeface="Arimo"/>
              </a:rPr>
              <a:t>enctype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b="0" i="0" lang="en-US" sz="1050" u="none" cap="none" strike="noStrike">
                <a:solidFill>
                  <a:srgbClr val="6A8759"/>
                </a:solidFill>
                <a:latin typeface="Arimo"/>
                <a:ea typeface="Arimo"/>
                <a:cs typeface="Arimo"/>
                <a:sym typeface="Arimo"/>
              </a:rPr>
              <a:t>'multipart/form-data'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</a:t>
            </a:r>
            <a:r>
              <a:rPr b="0" i="0" lang="en-US" sz="1050" u="none" cap="none" strike="noStrike">
                <a:solidFill>
                  <a:srgbClr val="9876AA"/>
                </a:solidFill>
                <a:latin typeface="Arimo"/>
                <a:ea typeface="Arimo"/>
                <a:cs typeface="Arimo"/>
                <a:sym typeface="Arimo"/>
              </a:rPr>
              <a:t>url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b="0" i="0" lang="en-US" sz="1050" u="none" cap="none" strike="noStrike">
                <a:solidFill>
                  <a:srgbClr val="6A8759"/>
                </a:solidFill>
                <a:latin typeface="Arimo"/>
                <a:ea typeface="Arimo"/>
                <a:cs typeface="Arimo"/>
                <a:sym typeface="Arimo"/>
              </a:rPr>
              <a:t>"emp/upload"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data: data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</a:t>
            </a:r>
            <a:r>
              <a:rPr b="0" i="0" lang="en-US" sz="1050" u="none" cap="none" strike="noStrike">
                <a:solidFill>
                  <a:srgbClr val="9876AA"/>
                </a:solidFill>
                <a:latin typeface="Arimo"/>
                <a:ea typeface="Arimo"/>
                <a:cs typeface="Arimo"/>
                <a:sym typeface="Arimo"/>
              </a:rPr>
              <a:t>processData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false,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</a:t>
            </a:r>
            <a:r>
              <a:rPr b="0" i="0" lang="en-US" sz="1050" u="none" cap="none" strike="noStrike">
                <a:solidFill>
                  <a:srgbClr val="9876AA"/>
                </a:solidFill>
                <a:latin typeface="Arimo"/>
                <a:ea typeface="Arimo"/>
                <a:cs typeface="Arimo"/>
                <a:sym typeface="Arimo"/>
              </a:rPr>
              <a:t>contentType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false,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</a:t>
            </a:r>
            <a:r>
              <a:rPr b="0" i="0" lang="en-US" sz="1050" u="none" cap="none" strike="noStrike">
                <a:solidFill>
                  <a:srgbClr val="9876AA"/>
                </a:solidFill>
                <a:latin typeface="Arimo"/>
                <a:ea typeface="Arimo"/>
                <a:cs typeface="Arimo"/>
                <a:sym typeface="Arimo"/>
              </a:rPr>
              <a:t>cache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false,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</a:t>
            </a:r>
            <a:r>
              <a:rPr b="0" i="0" lang="en-US" sz="1050" u="none" cap="none" strike="noStrike">
                <a:solidFill>
                  <a:srgbClr val="9876AA"/>
                </a:solidFill>
                <a:latin typeface="Arimo"/>
                <a:ea typeface="Arimo"/>
                <a:cs typeface="Arimo"/>
                <a:sym typeface="Arimo"/>
              </a:rPr>
              <a:t>timeout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b="0" i="0" lang="en-US" sz="1050" u="none" cap="none" strike="noStrike">
                <a:solidFill>
                  <a:srgbClr val="6897BB"/>
                </a:solidFill>
                <a:latin typeface="Arimo"/>
                <a:ea typeface="Arimo"/>
                <a:cs typeface="Arimo"/>
                <a:sym typeface="Arimo"/>
              </a:rPr>
              <a:t>600000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</a:t>
            </a:r>
            <a:r>
              <a:rPr b="0" i="0" lang="en-US" sz="1050" u="none" cap="none" strike="noStrike">
                <a:solidFill>
                  <a:srgbClr val="FFC66D"/>
                </a:solidFill>
                <a:latin typeface="Arimo"/>
                <a:ea typeface="Arimo"/>
                <a:cs typeface="Arimo"/>
                <a:sym typeface="Arimo"/>
              </a:rPr>
              <a:t>success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function 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(data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status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xhr) {</a:t>
            </a:r>
            <a:endParaRPr b="0" i="0" sz="1050" u="none" cap="none" strike="noStrike">
              <a:solidFill>
                <a:srgbClr val="A9B7C6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           // 업로드 성공 후 화면 처리</a:t>
            </a:r>
            <a:b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}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</a:t>
            </a:r>
            <a:r>
              <a:rPr b="0" i="0" lang="en-US" sz="1050" u="none" cap="none" strike="noStrike">
                <a:solidFill>
                  <a:srgbClr val="FFC66D"/>
                </a:solidFill>
                <a:latin typeface="Arimo"/>
                <a:ea typeface="Arimo"/>
                <a:cs typeface="Arimo"/>
                <a:sym typeface="Arimo"/>
              </a:rPr>
              <a:t>error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function 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(e) {</a:t>
            </a:r>
            <a:b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           </a:t>
            </a:r>
            <a:r>
              <a:rPr b="1" i="1" lang="en-US" sz="1050" u="none" cap="none" strike="noStrike">
                <a:solidFill>
                  <a:srgbClr val="9876AA"/>
                </a:solidFill>
                <a:latin typeface="Arimo"/>
                <a:ea typeface="Arimo"/>
                <a:cs typeface="Arimo"/>
                <a:sym typeface="Arimo"/>
              </a:rPr>
              <a:t>console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r>
              <a:rPr b="0" i="0" lang="en-US" sz="1050" u="none" cap="none" strike="noStrike">
                <a:solidFill>
                  <a:srgbClr val="FFC66D"/>
                </a:solidFill>
                <a:latin typeface="Arimo"/>
                <a:ea typeface="Arimo"/>
                <a:cs typeface="Arimo"/>
                <a:sym typeface="Arimo"/>
              </a:rPr>
              <a:t>log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b="0" i="0" lang="en-US" sz="1050" u="none" cap="none" strike="noStrike">
                <a:solidFill>
                  <a:srgbClr val="6A8759"/>
                </a:solidFill>
                <a:latin typeface="Arimo"/>
                <a:ea typeface="Arimo"/>
                <a:cs typeface="Arimo"/>
                <a:sym typeface="Arimo"/>
              </a:rPr>
              <a:t>"ERROR : "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e)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;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    </a:t>
            </a:r>
            <a:r>
              <a:rPr b="0" i="0" lang="en-US" sz="1050" u="none" cap="none" strike="noStrike">
                <a:solidFill>
                  <a:srgbClr val="9876AA"/>
                </a:solidFill>
                <a:latin typeface="Arimo"/>
                <a:ea typeface="Arimo"/>
                <a:cs typeface="Arimo"/>
                <a:sym typeface="Arimo"/>
              </a:rPr>
              <a:t>$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b="0" i="0" lang="en-US" sz="1050" u="none" cap="none" strike="noStrike">
                <a:solidFill>
                  <a:srgbClr val="6A8759"/>
                </a:solidFill>
                <a:latin typeface="Arimo"/>
                <a:ea typeface="Arimo"/>
                <a:cs typeface="Arimo"/>
                <a:sym typeface="Arimo"/>
              </a:rPr>
              <a:t>"#readBtn"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).</a:t>
            </a:r>
            <a:r>
              <a:rPr b="0" i="0" lang="en-US" sz="1050" u="none" cap="none" strike="noStrike">
                <a:solidFill>
                  <a:srgbClr val="FFC66D"/>
                </a:solidFill>
                <a:latin typeface="Arimo"/>
                <a:ea typeface="Arimo"/>
                <a:cs typeface="Arimo"/>
                <a:sym typeface="Arimo"/>
              </a:rPr>
              <a:t>prop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b="0" i="0" lang="en-US" sz="1050" u="none" cap="none" strike="noStrike">
                <a:solidFill>
                  <a:srgbClr val="6A8759"/>
                </a:solidFill>
                <a:latin typeface="Arimo"/>
                <a:ea typeface="Arimo"/>
                <a:cs typeface="Arimo"/>
                <a:sym typeface="Arimo"/>
              </a:rPr>
              <a:t>"disabled"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, false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;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    </a:t>
            </a:r>
            <a:r>
              <a:rPr b="0" i="0" lang="en-US" sz="1050" u="none" cap="none" strike="noStrike">
                <a:solidFill>
                  <a:srgbClr val="FFC66D"/>
                </a:solidFill>
                <a:latin typeface="Arimo"/>
                <a:ea typeface="Arimo"/>
                <a:cs typeface="Arimo"/>
                <a:sym typeface="Arimo"/>
              </a:rPr>
              <a:t>alert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b="0" i="0" lang="en-US" sz="1050" u="none" cap="none" strike="noStrike">
                <a:solidFill>
                  <a:srgbClr val="6A8759"/>
                </a:solidFill>
                <a:latin typeface="Arimo"/>
                <a:ea typeface="Arimo"/>
                <a:cs typeface="Arimo"/>
                <a:sym typeface="Arimo"/>
              </a:rPr>
              <a:t>"fail"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;</a:t>
            </a:r>
            <a:b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        </a:t>
            </a: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}</a:t>
            </a:r>
            <a:b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050" u="none" cap="none" strike="noStrike">
                <a:solidFill>
                  <a:srgbClr val="A9B7C6"/>
                </a:solidFill>
                <a:latin typeface="Arimo"/>
                <a:ea typeface="Arimo"/>
                <a:cs typeface="Arimo"/>
                <a:sym typeface="Arimo"/>
              </a:rPr>
              <a:t>})</a:t>
            </a:r>
            <a:r>
              <a:rPr b="0" i="0" lang="en-US" sz="1050" u="none" cap="none" strike="noStrike">
                <a:solidFill>
                  <a:srgbClr val="CC7832"/>
                </a:solidFill>
                <a:latin typeface="Arimo"/>
                <a:ea typeface="Arimo"/>
                <a:cs typeface="Arimo"/>
                <a:sym typeface="Arimo"/>
              </a:rPr>
              <a:t>;</a:t>
            </a:r>
            <a:endParaRPr b="0" i="0" sz="2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59" name="Google Shape;559;p137"/>
          <p:cNvSpPr txBox="1"/>
          <p:nvPr/>
        </p:nvSpPr>
        <p:spPr>
          <a:xfrm>
            <a:off x="5829300" y="893801"/>
            <a:ext cx="18774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Ajax 이용 방식 예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137"/>
          <p:cNvPicPr preferRelativeResize="0"/>
          <p:nvPr/>
        </p:nvPicPr>
        <p:blipFill rotWithShape="1">
          <a:blip r:embed="rId3">
            <a:alphaModFix/>
          </a:blip>
          <a:srcRect b="0" l="0" r="11131" t="0"/>
          <a:stretch/>
        </p:blipFill>
        <p:spPr>
          <a:xfrm>
            <a:off x="809625" y="1695450"/>
            <a:ext cx="463867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37"/>
          <p:cNvSpPr/>
          <p:nvPr/>
        </p:nvSpPr>
        <p:spPr>
          <a:xfrm>
            <a:off x="142875" y="4750110"/>
            <a:ext cx="568642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developer.mozilla.org/en-US/docs/Web/API/FormData/Using_FormData_Objects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E-Mail 전송</a:t>
            </a:r>
            <a:endParaRPr/>
          </a:p>
        </p:txBody>
      </p:sp>
      <p:sp>
        <p:nvSpPr>
          <p:cNvPr id="567" name="Google Shape;567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https://www.w3schools.com/nodejs/nodejs_email.asp</a:t>
            </a:r>
            <a:endParaRPr/>
          </a:p>
        </p:txBody>
      </p:sp>
      <p:grpSp>
        <p:nvGrpSpPr>
          <p:cNvPr id="568" name="Google Shape;568;p138"/>
          <p:cNvGrpSpPr/>
          <p:nvPr/>
        </p:nvGrpSpPr>
        <p:grpSpPr>
          <a:xfrm>
            <a:off x="761604" y="1828799"/>
            <a:ext cx="8060190" cy="2781301"/>
            <a:chOff x="761604" y="1828799"/>
            <a:chExt cx="8060190" cy="2781301"/>
          </a:xfrm>
        </p:grpSpPr>
        <p:pic>
          <p:nvPicPr>
            <p:cNvPr id="569" name="Google Shape;569;p138"/>
            <p:cNvPicPr preferRelativeResize="0"/>
            <p:nvPr/>
          </p:nvPicPr>
          <p:blipFill rotWithShape="1">
            <a:blip r:embed="rId3">
              <a:alphaModFix/>
            </a:blip>
            <a:srcRect b="58794" l="0" r="7915" t="0"/>
            <a:stretch/>
          </p:blipFill>
          <p:spPr>
            <a:xfrm>
              <a:off x="761604" y="1914524"/>
              <a:ext cx="3867546" cy="197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138"/>
            <p:cNvPicPr preferRelativeResize="0"/>
            <p:nvPr/>
          </p:nvPicPr>
          <p:blipFill rotWithShape="1">
            <a:blip r:embed="rId3">
              <a:alphaModFix/>
            </a:blip>
            <a:srcRect b="0" l="0" r="0" t="39447"/>
            <a:stretch/>
          </p:blipFill>
          <p:spPr>
            <a:xfrm>
              <a:off x="4790122" y="1828799"/>
              <a:ext cx="4031672" cy="2781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Canvas</a:t>
            </a:r>
            <a:endParaRPr/>
          </a:p>
        </p:txBody>
      </p:sp>
      <p:sp>
        <p:nvSpPr>
          <p:cNvPr id="576" name="Google Shape;576;p139"/>
          <p:cNvSpPr txBox="1"/>
          <p:nvPr>
            <p:ph idx="1" type="body"/>
          </p:nvPr>
        </p:nvSpPr>
        <p:spPr>
          <a:xfrm>
            <a:off x="311700" y="1152475"/>
            <a:ext cx="8520600" cy="9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https://www.w3schools.com/graphics/canvas_intro.asp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https://www.javascripttutorial.net/web-apis/javascript-canvas/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https://developer.mozilla.org/ko/docs/Web/API/Canvas_API/Tutorial</a:t>
            </a:r>
            <a:endParaRPr sz="1400"/>
          </a:p>
        </p:txBody>
      </p:sp>
      <p:sp>
        <p:nvSpPr>
          <p:cNvPr id="577" name="Google Shape;577;p139"/>
          <p:cNvSpPr txBox="1"/>
          <p:nvPr/>
        </p:nvSpPr>
        <p:spPr>
          <a:xfrm>
            <a:off x="942974" y="2228850"/>
            <a:ext cx="5133975" cy="26776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b="1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ctx = document.getElementById("myCanvas").getContext("2d");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console.log(ctx);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b="1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x = 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b="1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interval = setInterval(</a:t>
            </a:r>
            <a:r>
              <a:rPr b="1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(){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    x += 3;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    if(x&gt;=500)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        clearInterval(interval);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    ctx.fillStyle = "#ffffff";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    ctx.fillRect(x-10, 50, 100, 80);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    ctx.fillStyle = "#ff0000";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    ctx.fillRect(x, 50, 100, 80);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       },30);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Socket.io</a:t>
            </a:r>
            <a:endParaRPr/>
          </a:p>
        </p:txBody>
      </p:sp>
      <p:sp>
        <p:nvSpPr>
          <p:cNvPr id="583" name="Google Shape;583;p140"/>
          <p:cNvSpPr txBox="1"/>
          <p:nvPr>
            <p:ph idx="1" type="body"/>
          </p:nvPr>
        </p:nvSpPr>
        <p:spPr>
          <a:xfrm>
            <a:off x="311700" y="1152475"/>
            <a:ext cx="8520600" cy="1266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message 객체 속성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Socket.IO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Get started | Socket.IO</a:t>
            </a:r>
            <a:endParaRPr/>
          </a:p>
        </p:txBody>
      </p:sp>
      <p:grpSp>
        <p:nvGrpSpPr>
          <p:cNvPr id="584" name="Google Shape;584;p140"/>
          <p:cNvGrpSpPr/>
          <p:nvPr/>
        </p:nvGrpSpPr>
        <p:grpSpPr>
          <a:xfrm>
            <a:off x="602990" y="2808548"/>
            <a:ext cx="7920880" cy="1828800"/>
            <a:chOff x="602990" y="2182180"/>
            <a:chExt cx="7920880" cy="1828800"/>
          </a:xfrm>
        </p:grpSpPr>
        <p:sp>
          <p:nvSpPr>
            <p:cNvPr id="585" name="Google Shape;585;p140"/>
            <p:cNvSpPr/>
            <p:nvPr/>
          </p:nvSpPr>
          <p:spPr>
            <a:xfrm>
              <a:off x="602990" y="2376500"/>
              <a:ext cx="1512168" cy="1440160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socket.io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클라이언트</a:t>
              </a:r>
              <a:endParaRPr/>
            </a:p>
          </p:txBody>
        </p:sp>
        <p:sp>
          <p:nvSpPr>
            <p:cNvPr id="586" name="Google Shape;586;p140"/>
            <p:cNvSpPr/>
            <p:nvPr/>
          </p:nvSpPr>
          <p:spPr>
            <a:xfrm>
              <a:off x="6867686" y="2248399"/>
              <a:ext cx="1656184" cy="1584176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socket.io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서버</a:t>
              </a:r>
              <a:endParaRPr/>
            </a:p>
          </p:txBody>
        </p:sp>
        <p:pic>
          <p:nvPicPr>
            <p:cNvPr id="587" name="Google Shape;587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67286" y="2182180"/>
              <a:ext cx="2232248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140"/>
            <p:cNvSpPr/>
            <p:nvPr/>
          </p:nvSpPr>
          <p:spPr>
            <a:xfrm>
              <a:off x="2187166" y="2592524"/>
              <a:ext cx="936104" cy="21602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40"/>
            <p:cNvSpPr/>
            <p:nvPr/>
          </p:nvSpPr>
          <p:spPr>
            <a:xfrm>
              <a:off x="5715558" y="2541458"/>
              <a:ext cx="936104" cy="21602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40"/>
            <p:cNvSpPr/>
            <p:nvPr/>
          </p:nvSpPr>
          <p:spPr>
            <a:xfrm rot="10800000">
              <a:off x="2200023" y="3312604"/>
              <a:ext cx="936104" cy="21602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40"/>
            <p:cNvSpPr/>
            <p:nvPr/>
          </p:nvSpPr>
          <p:spPr>
            <a:xfrm rot="10800000">
              <a:off x="5728415" y="3261538"/>
              <a:ext cx="936104" cy="21602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40"/>
            <p:cNvSpPr txBox="1"/>
            <p:nvPr/>
          </p:nvSpPr>
          <p:spPr>
            <a:xfrm>
              <a:off x="2400498" y="3024582"/>
              <a:ext cx="58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40"/>
            <p:cNvSpPr txBox="1"/>
            <p:nvPr/>
          </p:nvSpPr>
          <p:spPr>
            <a:xfrm>
              <a:off x="5928901" y="2248407"/>
              <a:ext cx="58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40"/>
            <p:cNvSpPr txBox="1"/>
            <p:nvPr/>
          </p:nvSpPr>
          <p:spPr>
            <a:xfrm>
              <a:off x="2315111" y="2280138"/>
              <a:ext cx="6319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emit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40"/>
            <p:cNvSpPr txBox="1"/>
            <p:nvPr/>
          </p:nvSpPr>
          <p:spPr>
            <a:xfrm>
              <a:off x="5880514" y="2943272"/>
              <a:ext cx="6319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emit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Web Browser</a:t>
            </a:r>
            <a:endParaRPr/>
          </a:p>
        </p:txBody>
      </p:sp>
      <p:sp>
        <p:nvSpPr>
          <p:cNvPr id="94" name="Google Shape;94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HTML 문서 내에서 Body element의 마지막 부분에 script 작성 권장.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개발자 도구로 콘솔 확인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브라우저 마다 보여지는 결과가 다를 수 있다.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크로스 브라우징 체크 필수.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Socket.io - Server</a:t>
            </a:r>
            <a:endParaRPr/>
          </a:p>
        </p:txBody>
      </p:sp>
      <p:sp>
        <p:nvSpPr>
          <p:cNvPr id="601" name="Google Shape;601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const http = require('http');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const express = require('express');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const app = express();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const cors = require('cors');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const socketio = require('socket.io');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const server = http.createServer(app);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server.listen(3000, ()=&gt;{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    console.log("run on Server : http://localhost:3000");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});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1100"/>
            </a:br>
            <a:r>
              <a:rPr lang="en-US" sz="1100"/>
              <a:t>console.log(socketio);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var io = socketio.listen(server);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io.sockets.on('connection', function(socket)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    socket.emit('news', {hello:'world'});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    socket.on('my other event', function(data)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        console.log(data);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    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});</a:t>
            </a:r>
            <a:endParaRPr sz="11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Socket.io - Client</a:t>
            </a:r>
            <a:endParaRPr/>
          </a:p>
        </p:txBody>
      </p:sp>
      <p:sp>
        <p:nvSpPr>
          <p:cNvPr id="607" name="Google Shape;607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&lt;script src="http://localhost:3000/socket.io/socket.io.js"&gt;&lt;/script&gt;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&lt;script&gt;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const socket = io.connect('http://localhost:3000');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socket.on('connect', function(data) 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        console.log("서버 소켓과 연결 됨!");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        socket.on('news', function(data){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            console.log("server data : " + data);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1400"/>
            </a:br>
            <a:r>
              <a:rPr lang="en-US" sz="1400"/>
              <a:t>            socket.emit("client-message", "ok");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        });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});</a:t>
            </a:r>
            <a:endParaRPr sz="14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&lt;/script&gt;</a:t>
            </a:r>
            <a:endParaRPr sz="14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618" name="Google Shape;61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Snake 게임 구현</a:t>
            </a:r>
            <a:endParaRPr/>
          </a:p>
        </p:txBody>
      </p:sp>
      <p:pic>
        <p:nvPicPr>
          <p:cNvPr id="619" name="Google Shape;61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3366" y="1681386"/>
            <a:ext cx="5059332" cy="2858246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2"/>
          <p:cNvSpPr/>
          <p:nvPr/>
        </p:nvSpPr>
        <p:spPr>
          <a:xfrm>
            <a:off x="325978" y="4722437"/>
            <a:ext cx="36311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http://meonggae.blogspot.com/2017/03/snake.html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626" name="Google Shape;626;p143"/>
          <p:cNvSpPr txBox="1"/>
          <p:nvPr>
            <p:ph idx="1" type="body"/>
          </p:nvPr>
        </p:nvSpPr>
        <p:spPr>
          <a:xfrm>
            <a:off x="311700" y="1152475"/>
            <a:ext cx="8520600" cy="1076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Ajax 기능 구현 - 이메일 전송 및 목록 생성</a:t>
            </a:r>
            <a:endParaRPr/>
          </a:p>
        </p:txBody>
      </p:sp>
      <p:pic>
        <p:nvPicPr>
          <p:cNvPr id="627" name="Google Shape;627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7788" y="1780814"/>
            <a:ext cx="4306887" cy="316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37e8e3d321_9_0"/>
          <p:cNvSpPr txBox="1"/>
          <p:nvPr>
            <p:ph idx="1" type="body"/>
          </p:nvPr>
        </p:nvSpPr>
        <p:spPr>
          <a:xfrm>
            <a:off x="311700" y="96600"/>
            <a:ext cx="8763000" cy="4955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92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'/fileupload'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b="1" lang="en-US" sz="992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992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formidable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CB4B16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IncomingForm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992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(err, fields, files) {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92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"&gt;&gt;&gt;&gt;&gt;&gt; (1) "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92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"end"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992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() {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92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"&gt;&gt;&gt;&gt;&gt;&gt; (2) "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92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"파일 갯수 : "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openedFiles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.length);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992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92">
                <a:solidFill>
                  <a:srgbClr val="D3368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openedFiles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.length;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992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openedFiles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-US" sz="992">
                <a:solidFill>
                  <a:srgbClr val="93A1A1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//console.dir(file);</a:t>
            </a:r>
            <a:endParaRPr i="1" sz="992">
              <a:solidFill>
                <a:srgbClr val="93A1A1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992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oldpath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filepath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-US" sz="992">
                <a:solidFill>
                  <a:srgbClr val="93A1A1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//var newpath = 'C:/Users/User/upload/' + file.originalFilename;</a:t>
            </a:r>
            <a:endParaRPr i="1" sz="992">
              <a:solidFill>
                <a:srgbClr val="93A1A1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992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newpath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'/public/upload/'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originalFilename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-US" sz="992">
                <a:solidFill>
                  <a:srgbClr val="93A1A1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// 파일을 다른 드라이브로 이동 할 경우 rename 대신 copyFile 사용.</a:t>
            </a:r>
            <a:endParaRPr i="1" sz="992">
              <a:solidFill>
                <a:srgbClr val="93A1A1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992">
                <a:solidFill>
                  <a:srgbClr val="CB4B16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fs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copyFile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oldpath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newpath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992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(err) {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992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writeHead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92">
                <a:solidFill>
                  <a:srgbClr val="D3368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-US" sz="992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"Content-Type"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992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"text/html; charset=UTF-8"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write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92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"&lt;h2&gt;upload file received!&lt;/h2&gt;"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92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});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-US" sz="992">
                <a:solidFill>
                  <a:srgbClr val="93A1A1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// Error: EXDEV: cross-device link not permitted</a:t>
            </a:r>
            <a:endParaRPr i="1" sz="992">
              <a:solidFill>
                <a:srgbClr val="93A1A1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-US" sz="992">
                <a:solidFill>
                  <a:srgbClr val="93A1A1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// https://techoverflow.net/2023/03/14/how-to-fix-nodejs-error-exdev-cross-device-link-not-permitted-rename/</a:t>
            </a:r>
            <a:endParaRPr i="1" sz="992">
              <a:solidFill>
                <a:srgbClr val="93A1A1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992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992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629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638" name="Google Shape;63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전자 칠판 구현</a:t>
            </a:r>
            <a:endParaRPr/>
          </a:p>
        </p:txBody>
      </p:sp>
      <p:sp>
        <p:nvSpPr>
          <p:cNvPr id="639" name="Google Shape;639;p71"/>
          <p:cNvSpPr/>
          <p:nvPr/>
        </p:nvSpPr>
        <p:spPr>
          <a:xfrm>
            <a:off x="465293" y="4668971"/>
            <a:ext cx="50858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https://koreascience.kr/article/JAKO201432252666293.pdf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4389" y="1606774"/>
            <a:ext cx="4661012" cy="299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CSS 프레임 워크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Tailwind</a:t>
            </a:r>
            <a:endParaRPr/>
          </a:p>
        </p:txBody>
      </p:sp>
      <p:sp>
        <p:nvSpPr>
          <p:cNvPr id="646" name="Google Shape;646;p144"/>
          <p:cNvSpPr txBox="1"/>
          <p:nvPr>
            <p:ph idx="1" type="body"/>
          </p:nvPr>
        </p:nvSpPr>
        <p:spPr>
          <a:xfrm>
            <a:off x="311700" y="1152475"/>
            <a:ext cx="8520600" cy="19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부트스트랩에 비해 자유도가 높다.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디자이너에게 적합.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Tailwind UI - Official Tailwind CSS Components &amp; Templates</a:t>
            </a: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Tailwind CSS + Next.js 적용.. : 네이버블로그 (naver.com)</a:t>
            </a: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6"/>
              </a:rPr>
              <a:t>Tailwind CSS 사용법, 장점과 단점 (tistory.com)</a:t>
            </a:r>
            <a:endParaRPr sz="1200"/>
          </a:p>
        </p:txBody>
      </p:sp>
      <p:pic>
        <p:nvPicPr>
          <p:cNvPr id="647" name="Google Shape;647;p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7775" y="2571750"/>
            <a:ext cx="4634814" cy="24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25" y="1451856"/>
            <a:ext cx="7143750" cy="2262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jQuery 기초 문법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개발자 도구</a:t>
            </a:r>
            <a:endParaRPr/>
          </a:p>
        </p:txBody>
      </p:sp>
      <p:sp>
        <p:nvSpPr>
          <p:cNvPr id="100" name="Google Shape;100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크롬 브라우저에서 단축키 F12 또는 마우스 오른쪽 클릭 &gt; 검사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Elements 탭 : 태그 엘리먼트 구조 파악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Console 탭 : log 출력 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Source : HTML 문서의 실제 소스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Network : 서버에서 보내지는 데이터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Application : Storage, Cache, Application 등의 데이터 저장 장치</a:t>
            </a:r>
            <a:endParaRPr sz="1600"/>
          </a:p>
        </p:txBody>
      </p:sp>
      <p:sp>
        <p:nvSpPr>
          <p:cNvPr id="101" name="Google Shape;101;p9"/>
          <p:cNvSpPr/>
          <p:nvPr/>
        </p:nvSpPr>
        <p:spPr>
          <a:xfrm>
            <a:off x="292535" y="4685277"/>
            <a:ext cx="26116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https://mainia.tistory.com/2393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966" y="3191107"/>
            <a:ext cx="3671119" cy="1261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WEB 3.0</a:t>
            </a:r>
            <a:endParaRPr/>
          </a:p>
        </p:txBody>
      </p:sp>
      <p:pic>
        <p:nvPicPr>
          <p:cNvPr id="663" name="Google Shape;66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351" y="1170309"/>
            <a:ext cx="3835520" cy="228499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4"/>
          <p:cNvSpPr/>
          <p:nvPr/>
        </p:nvSpPr>
        <p:spPr>
          <a:xfrm>
            <a:off x="226577" y="4836483"/>
            <a:ext cx="87393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https://post.naver.com/viewer/postView.naver?volumeNo=33096808&amp;memberNo=3185448&amp;searchKeyword=semantic&amp;searchRank=3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1404" y="311035"/>
            <a:ext cx="3719597" cy="171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1404" y="2294030"/>
            <a:ext cx="3719597" cy="232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웹의 전환기</a:t>
            </a:r>
            <a:endParaRPr/>
          </a:p>
        </p:txBody>
      </p:sp>
      <p:pic>
        <p:nvPicPr>
          <p:cNvPr id="672" name="Google Shape;67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2998" y="1208833"/>
            <a:ext cx="5551264" cy="346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51" y="1820970"/>
            <a:ext cx="2662997" cy="223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라이브러리</a:t>
            </a:r>
            <a:endParaRPr/>
          </a:p>
        </p:txBody>
      </p:sp>
      <p:sp>
        <p:nvSpPr>
          <p:cNvPr id="679" name="Google Shape;679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정의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하나의 서브루틴이나 자주 재사용 가능한 함수들이 모여 있는 파일.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특징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크로스 브라우저(Cross-Browser) 지원.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용이한 Ajax 관련 작업.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DOM(Document Objecct Model)을 효과적으로 다루기 위한 Selector와 Event 핸들러 등 반복적으로 사용 되는 유용한 함수를 다수 제공.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복잡한 구조를 가진 UI를 손쉽게 구현.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UI 구현에 필요한 대부분의 컴포넌트를 API화 하여 제공.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장/단점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이해 하기 쉽고 간결한 코드 구사, 생산성 향상, 중복 작업 감소.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별도로 라이브러리 사용법 이해, 덩치가 큰 파일들을 추가로 로드 하는 부담.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/>
              <a:t>자바스크립트 라이브러리 유형</a:t>
            </a:r>
            <a:endParaRPr b="1"/>
          </a:p>
        </p:txBody>
      </p:sp>
      <p:sp>
        <p:nvSpPr>
          <p:cNvPr id="685" name="Google Shape;685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JavaScript Helper Library</a:t>
            </a:r>
            <a:endParaRPr/>
          </a:p>
          <a:p>
            <a:pPr indent="-171450" lvl="0" marL="5143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User Interface / Component Library</a:t>
            </a:r>
            <a:endParaRPr/>
          </a:p>
          <a:p>
            <a:pPr indent="-171450" lvl="0" marL="5143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Complication Library</a:t>
            </a:r>
            <a:endParaRPr/>
          </a:p>
          <a:p>
            <a:pPr indent="-171450" lvl="0" marL="514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라이브러리 종류</a:t>
            </a:r>
            <a:endParaRPr/>
          </a:p>
        </p:txBody>
      </p:sp>
      <p:grpSp>
        <p:nvGrpSpPr>
          <p:cNvPr id="691" name="Google Shape;691;p78"/>
          <p:cNvGrpSpPr/>
          <p:nvPr/>
        </p:nvGrpSpPr>
        <p:grpSpPr>
          <a:xfrm>
            <a:off x="1391460" y="1391144"/>
            <a:ext cx="6337486" cy="3220630"/>
            <a:chOff x="1391460" y="1391144"/>
            <a:chExt cx="6337486" cy="3220630"/>
          </a:xfrm>
        </p:grpSpPr>
        <p:sp>
          <p:nvSpPr>
            <p:cNvPr id="692" name="Google Shape;692;p78"/>
            <p:cNvSpPr txBox="1"/>
            <p:nvPr/>
          </p:nvSpPr>
          <p:spPr>
            <a:xfrm>
              <a:off x="1416788" y="1833762"/>
              <a:ext cx="2160053" cy="552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MooTools</a:t>
              </a:r>
              <a:endParaRPr b="1" i="0" sz="16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8"/>
            <p:cNvSpPr txBox="1"/>
            <p:nvPr/>
          </p:nvSpPr>
          <p:spPr>
            <a:xfrm>
              <a:off x="4476966" y="1502517"/>
              <a:ext cx="1821270" cy="607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10057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Ext JS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8"/>
            <p:cNvSpPr txBox="1"/>
            <p:nvPr/>
          </p:nvSpPr>
          <p:spPr>
            <a:xfrm>
              <a:off x="2052232" y="2278410"/>
              <a:ext cx="2115997" cy="5520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10057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Prototype</a:t>
              </a:r>
              <a:endParaRPr b="1" i="0" sz="2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95" name="Google Shape;695;p78"/>
            <p:cNvSpPr txBox="1"/>
            <p:nvPr/>
          </p:nvSpPr>
          <p:spPr>
            <a:xfrm>
              <a:off x="1528067" y="2882706"/>
              <a:ext cx="1366261" cy="386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10057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Qooxdoo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8"/>
            <p:cNvSpPr txBox="1"/>
            <p:nvPr/>
          </p:nvSpPr>
          <p:spPr>
            <a:xfrm>
              <a:off x="3787203" y="2717083"/>
              <a:ext cx="2030228" cy="662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10057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rgbClr val="FF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jQuery</a:t>
              </a:r>
              <a:endParaRPr b="1" i="0" sz="4000" u="none" cap="none" strike="noStrike">
                <a:solidFill>
                  <a:srgbClr val="FF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97" name="Google Shape;697;p78"/>
            <p:cNvSpPr txBox="1"/>
            <p:nvPr/>
          </p:nvSpPr>
          <p:spPr>
            <a:xfrm>
              <a:off x="3252894" y="1502517"/>
              <a:ext cx="1366262" cy="607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10057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GWT</a:t>
              </a:r>
              <a:endParaRPr b="1" i="0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98" name="Google Shape;698;p78"/>
            <p:cNvSpPr txBox="1"/>
            <p:nvPr/>
          </p:nvSpPr>
          <p:spPr>
            <a:xfrm>
              <a:off x="1750624" y="3454612"/>
              <a:ext cx="2549531" cy="44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10057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Dojo Toolkit</a:t>
              </a:r>
              <a:endParaRPr b="1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99" name="Google Shape;699;p78"/>
            <p:cNvSpPr txBox="1"/>
            <p:nvPr/>
          </p:nvSpPr>
          <p:spPr>
            <a:xfrm>
              <a:off x="4143128" y="3158743"/>
              <a:ext cx="2030228" cy="772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10057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YUI</a:t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8"/>
            <p:cNvSpPr txBox="1"/>
            <p:nvPr/>
          </p:nvSpPr>
          <p:spPr>
            <a:xfrm>
              <a:off x="5867956" y="1723347"/>
              <a:ext cx="1366261" cy="3864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10057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Mochikit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8"/>
            <p:cNvSpPr txBox="1"/>
            <p:nvPr/>
          </p:nvSpPr>
          <p:spPr>
            <a:xfrm>
              <a:off x="3976210" y="1999385"/>
              <a:ext cx="845722" cy="386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10057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RICO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8"/>
            <p:cNvSpPr txBox="1"/>
            <p:nvPr/>
          </p:nvSpPr>
          <p:spPr>
            <a:xfrm>
              <a:off x="5033362" y="3876441"/>
              <a:ext cx="845722" cy="386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10057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SPRY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8"/>
            <p:cNvSpPr txBox="1"/>
            <p:nvPr/>
          </p:nvSpPr>
          <p:spPr>
            <a:xfrm>
              <a:off x="5645398" y="2661876"/>
              <a:ext cx="845722" cy="386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10057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Xajax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8"/>
            <p:cNvSpPr/>
            <p:nvPr/>
          </p:nvSpPr>
          <p:spPr>
            <a:xfrm>
              <a:off x="1391460" y="1391144"/>
              <a:ext cx="6337486" cy="3220630"/>
            </a:xfrm>
            <a:prstGeom prst="rect">
              <a:avLst/>
            </a:prstGeom>
            <a:noFill/>
            <a:ln cap="flat" cmpd="sng" w="1905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8"/>
            <p:cNvSpPr txBox="1"/>
            <p:nvPr/>
          </p:nvSpPr>
          <p:spPr>
            <a:xfrm>
              <a:off x="5645398" y="2176417"/>
              <a:ext cx="19543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React.js</a:t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8"/>
            <p:cNvSpPr txBox="1"/>
            <p:nvPr/>
          </p:nvSpPr>
          <p:spPr>
            <a:xfrm>
              <a:off x="2925582" y="3970505"/>
              <a:ext cx="12426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Vue.js</a:t>
              </a:r>
              <a:endPara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8"/>
            <p:cNvSpPr txBox="1"/>
            <p:nvPr/>
          </p:nvSpPr>
          <p:spPr>
            <a:xfrm>
              <a:off x="5817430" y="3379573"/>
              <a:ext cx="15549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Svelt.js</a:t>
              </a:r>
              <a:endParaRPr b="1" i="0" sz="28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라이브러리 트랜드 비교</a:t>
            </a:r>
            <a:endParaRPr/>
          </a:p>
        </p:txBody>
      </p:sp>
      <p:pic>
        <p:nvPicPr>
          <p:cNvPr id="713" name="Google Shape;71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050" y="1281195"/>
            <a:ext cx="5640149" cy="356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선택 시 고려 사항</a:t>
            </a:r>
            <a:endParaRPr/>
          </a:p>
        </p:txBody>
      </p:sp>
      <p:sp>
        <p:nvSpPr>
          <p:cNvPr id="719" name="Google Shape;719;p80"/>
          <p:cNvSpPr txBox="1"/>
          <p:nvPr>
            <p:ph idx="1" type="body"/>
          </p:nvPr>
        </p:nvSpPr>
        <p:spPr>
          <a:xfrm>
            <a:off x="311700" y="1152475"/>
            <a:ext cx="8520600" cy="250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어떠한 웹 어플리케이션을 개발할 것인가?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어떠한 코딩 스타일(취향)인가?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92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●"/>
            </a:pPr>
            <a:r>
              <a:rPr b="1" lang="en-US" sz="1900">
                <a:solidFill>
                  <a:srgbClr val="FF0000"/>
                </a:solidFill>
              </a:rPr>
              <a:t>대세를 따라서…</a:t>
            </a:r>
            <a:endParaRPr b="1" sz="1900">
              <a:solidFill>
                <a:srgbClr val="FF0000"/>
              </a:solidFill>
            </a:endParaRPr>
          </a:p>
          <a:p>
            <a:pPr indent="-171450" lvl="0" marL="514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514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바람을 읽어야 하는데 파도만 봤다. (영화 관상)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라이브러리</a:t>
            </a:r>
            <a:endParaRPr/>
          </a:p>
        </p:txBody>
      </p:sp>
      <p:sp>
        <p:nvSpPr>
          <p:cNvPr id="725" name="Google Shape;725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John Resig씨에 의해 작성된 가볍고 빠른 자바스크립트 프레임워크 라이브러리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자바스크립트 생산 편의성을 제공, 코드가 단순하고 간결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DOM과 관련한 반복문과 Ajax의 복잡성을 기발하게 처리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코어 외의 부가적인 기능(특화 라이브러리)들은 플러그인의 형태로 제공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Prototype에도 jQuery의 편리한 코딩 룰을 여러 부분에 도입하고 있는 실정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CSS 표준을 따르는 jQuery의 DOM 선택기능은 사용하기 쉽기로 유명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726" name="Google Shape;72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206" y="3401480"/>
            <a:ext cx="4496643" cy="113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라이브러리</a:t>
            </a:r>
            <a:endParaRPr/>
          </a:p>
        </p:txBody>
      </p:sp>
      <p:sp>
        <p:nvSpPr>
          <p:cNvPr id="732" name="Google Shape;732;p82"/>
          <p:cNvSpPr txBox="1"/>
          <p:nvPr>
            <p:ph idx="1" type="body"/>
          </p:nvPr>
        </p:nvSpPr>
        <p:spPr>
          <a:xfrm>
            <a:off x="311700" y="1152475"/>
            <a:ext cx="8520600" cy="3629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2005년 “John Resig”에 의해 디자인된 자바스크립트 라이브러리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자바스크립트의 코드를 단순하고 간결한 상태로 개발이 가능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동일한 코드의 반복, 복잡하고 많은 코드로 개발되던 기존의 작업에 비해 </a:t>
            </a:r>
            <a:br>
              <a:rPr lang="en-US" sz="1400"/>
            </a:br>
            <a:r>
              <a:rPr lang="en-US" sz="1400"/>
              <a:t>  여러 가지 효과나 이벤트를 간단한 함수호출만으로 쉽고 빠르게 개발 가능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가장 강력한 자바스크립트 라이브러리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간단한 자바스크립트 작업 수행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문서 객체 처리 기능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웹 문서 내 객체 접근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CSS나 Xpath 같은 직관적 방법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웹 문서 내 객체를 쉽게 변경 가능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웹 문서 내 사용자 액션을 변경 가능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다양한 기능 제공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애니메이션 기능 추가 가능, Ajax 기능 사용 가능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브라우저 호환성 유지</a:t>
            </a:r>
            <a:endParaRPr/>
          </a:p>
        </p:txBody>
      </p:sp>
      <p:sp>
        <p:nvSpPr>
          <p:cNvPr id="733" name="Google Shape;733;p82"/>
          <p:cNvSpPr/>
          <p:nvPr/>
        </p:nvSpPr>
        <p:spPr>
          <a:xfrm>
            <a:off x="6129713" y="4673882"/>
            <a:ext cx="18854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https://johnresig.com/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8808" y="2403335"/>
            <a:ext cx="3423736" cy="2221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라이브러리 특징</a:t>
            </a:r>
            <a:endParaRPr/>
          </a:p>
        </p:txBody>
      </p:sp>
      <p:sp>
        <p:nvSpPr>
          <p:cNvPr id="740" name="Google Shape;740;p83"/>
          <p:cNvSpPr txBox="1"/>
          <p:nvPr>
            <p:ph idx="1" type="body"/>
          </p:nvPr>
        </p:nvSpPr>
        <p:spPr>
          <a:xfrm>
            <a:off x="311700" y="1152475"/>
            <a:ext cx="8520600" cy="36218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CSS Selector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HTML 문서의 구조를 명료 하면서도 읽기 쉬운 형태로 표현 및 사용 가능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Plug-In Architecture</a:t>
            </a:r>
            <a:endParaRPr sz="16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중복되는 기능과 코드가 엉키는 등의 Feature Creep을 피하고</a:t>
            </a:r>
            <a:br>
              <a:rPr lang="en-US" sz="1600"/>
            </a:br>
            <a:r>
              <a:rPr lang="en-US" sz="1600"/>
              <a:t>  창의적인 산출물의 공유가 가능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이미 개발된 많은 플러그인 을 쉽고 빠르게 이용 가능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Method Chaining</a:t>
            </a:r>
            <a:endParaRPr sz="16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여러 개의 기능을 한 줄에 나열, 임시 변수 사용을 최소화하여</a:t>
            </a:r>
            <a:br>
              <a:rPr lang="en-US" sz="1600"/>
            </a:br>
            <a:r>
              <a:rPr lang="en-US" sz="1600"/>
              <a:t> 불필요한 코드 반복 지양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Cross Browser</a:t>
            </a:r>
            <a:endParaRPr sz="16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각각의 브라우저에 발생되는 이벤트, 객체 처리방법에 따라 </a:t>
            </a:r>
            <a:br>
              <a:rPr lang="en-US" sz="1600"/>
            </a:br>
            <a:r>
              <a:rPr lang="en-US" sz="1600"/>
              <a:t>  여러 개의 함수 또는 여러 번의 분기가 없이 </a:t>
            </a:r>
            <a:br>
              <a:rPr lang="en-US" sz="1600"/>
            </a:br>
            <a:r>
              <a:rPr lang="en-US" sz="1600"/>
              <a:t>  jQuery에서 제공하는 함수 또는 문장으로 간단히 해결</a:t>
            </a:r>
            <a:r>
              <a:rPr lang="en-US"/>
              <a:t>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